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27"/>
  </p:notesMasterIdLst>
  <p:sldIdLst>
    <p:sldId id="264" r:id="rId2"/>
    <p:sldId id="257" r:id="rId3"/>
    <p:sldId id="258" r:id="rId4"/>
    <p:sldId id="263" r:id="rId5"/>
    <p:sldId id="262" r:id="rId6"/>
    <p:sldId id="289" r:id="rId7"/>
    <p:sldId id="291" r:id="rId8"/>
    <p:sldId id="288" r:id="rId9"/>
    <p:sldId id="265" r:id="rId10"/>
    <p:sldId id="266" r:id="rId11"/>
    <p:sldId id="270" r:id="rId12"/>
    <p:sldId id="267" r:id="rId13"/>
    <p:sldId id="268" r:id="rId14"/>
    <p:sldId id="269" r:id="rId15"/>
    <p:sldId id="272" r:id="rId16"/>
    <p:sldId id="279" r:id="rId17"/>
    <p:sldId id="259" r:id="rId18"/>
    <p:sldId id="275" r:id="rId19"/>
    <p:sldId id="280" r:id="rId20"/>
    <p:sldId id="276" r:id="rId21"/>
    <p:sldId id="293" r:id="rId22"/>
    <p:sldId id="277" r:id="rId23"/>
    <p:sldId id="278" r:id="rId24"/>
    <p:sldId id="29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45474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9"/>
    <p:restoredTop sz="96197"/>
  </p:normalViewPr>
  <p:slideViewPr>
    <p:cSldViewPr snapToGrid="0">
      <p:cViewPr varScale="1">
        <p:scale>
          <a:sx n="121" d="100"/>
          <a:sy n="121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529B0-930E-4DD5-B62E-CCC949624B34}" type="datetimeFigureOut">
              <a:rPr lang="en-US" altLang="ko-KR"/>
              <a:t>9/10/21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D6BED-2865-4373-A4B5-A5183DB90D86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6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보건의료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 </a:t>
            </a:r>
            <a:r>
              <a:rPr kumimoji="1" lang="ko-KR" altLang="en-US" dirty="0" err="1"/>
              <a:t>강동용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김윤진입니다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 코로나 국면에서 나타나고 있는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 자살률 증가의 현황을 살펴보고 그 원인을 탐색해보고자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264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보건복지부의</a:t>
            </a:r>
            <a:r>
              <a:rPr kumimoji="1" lang="ko-KR" altLang="en-US" dirty="0"/>
              <a:t> 자살실태조사 데이터를 바탕으로 </a:t>
            </a:r>
            <a:r>
              <a:rPr kumimoji="1" lang="ko-Kore-KR" altLang="en-US" dirty="0"/>
              <a:t>성별</a:t>
            </a:r>
            <a:r>
              <a:rPr kumimoji="1" lang="ko-KR" altLang="en-US" dirty="0"/>
              <a:t> 자살시도율을 살펴봤을 때 자살 시도 자체는 여성이 </a:t>
            </a:r>
            <a:r>
              <a:rPr kumimoji="1" lang="en-US" altLang="ko-KR" dirty="0"/>
              <a:t>57.6%,</a:t>
            </a:r>
            <a:r>
              <a:rPr kumimoji="1" lang="ko-KR" altLang="en-US" dirty="0"/>
              <a:t> 남성이 </a:t>
            </a:r>
            <a:r>
              <a:rPr kumimoji="1" lang="en-US" altLang="ko-KR" dirty="0"/>
              <a:t>42.4%</a:t>
            </a:r>
            <a:r>
              <a:rPr kumimoji="1" lang="ko-KR" altLang="en-US" dirty="0"/>
              <a:t>로 여성이 더 높기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자살 시도가 실제 사망으로 이어지는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자살성공률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 남성이 더 높습니다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자살 시도가 실제 사망으로 이어진 결과를 나타내는 자살률이 아닌 자살 </a:t>
            </a:r>
            <a:r>
              <a:rPr kumimoji="1" lang="ko-KR" altLang="en-US" dirty="0" err="1"/>
              <a:t>시도율을</a:t>
            </a:r>
            <a:r>
              <a:rPr kumimoji="1" lang="ko-KR" altLang="en-US" dirty="0"/>
              <a:t> 봤을 때 여성의 자살 문제가 더욱 심각하다는 것을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뒤이어</a:t>
            </a:r>
            <a:r>
              <a:rPr kumimoji="1" lang="ko-KR" altLang="en-US" dirty="0"/>
              <a:t> 살펴볼 연령별 </a:t>
            </a:r>
            <a:r>
              <a:rPr kumimoji="1" lang="ko-KR" altLang="en-US" dirty="0" err="1"/>
              <a:t>자살율과</a:t>
            </a:r>
            <a:r>
              <a:rPr kumimoji="1" lang="ko-KR" altLang="en-US" dirty="0"/>
              <a:t> 다르게 전체 자살 시도 건수 대비 연령별 구성비를 나타내는 연령별 자살 시도율에서도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대의 자살 시도가 매우 심각한 것이 관찰됩니다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19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자살</a:t>
            </a:r>
            <a:r>
              <a:rPr kumimoji="1" lang="ko-KR" altLang="en-US" dirty="0"/>
              <a:t> 시도가 실제 자살로 이어진 자살자 수는 앞선 자살 시도와는 다른 분포가 관찰됩니다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 남성의 경우 연령이 높아질수록 자살자의 수가 증가하는 것이 관찰됩니다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94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여성은</a:t>
            </a:r>
            <a:r>
              <a:rPr kumimoji="1" lang="ko-KR" altLang="en-US" dirty="0"/>
              <a:t> 남성과 그 분포에서 차이가 관찰됩니다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여전히 노인 자살자 수가 많지만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연령이 높아질수록 자살자 수가 많아지던 남성 자살자 수와 달리 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r>
              <a:rPr kumimoji="1" lang="ko-KR" altLang="en-US" dirty="0"/>
              <a:t>대 이상의 노인 세대를 제외한다면 특히 </a:t>
            </a:r>
            <a:r>
              <a:rPr kumimoji="1" lang="en-US" altLang="ko-KR" dirty="0"/>
              <a:t>20-30</a:t>
            </a:r>
            <a:r>
              <a:rPr kumimoji="1" lang="ko-KR" altLang="en-US" dirty="0"/>
              <a:t>대 여성의 자살자 수가 다른 연령대에 비해 많다는 것을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98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우울증은 자살의 주요 원인으로 지목되는데요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국민건강보험공단의 건강검진통계를 바탕으로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대의 성별 우울증 분포를 살펴봤을 때에도 성별로 확연한 차이가 관찰됩니다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왼편과 오른편이 각각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년의 남자와 여자의 우울증 환자의 우울증 </a:t>
            </a:r>
            <a:r>
              <a:rPr kumimoji="1" lang="ko-KR" altLang="en-US" dirty="0" err="1"/>
              <a:t>심각도를</a:t>
            </a:r>
            <a:r>
              <a:rPr kumimoji="1" lang="ko-KR" altLang="en-US" dirty="0"/>
              <a:t> 나타냅니다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가벼운 우울증상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중간정도</a:t>
            </a:r>
            <a:r>
              <a:rPr kumimoji="1" lang="ko-KR" altLang="en-US" dirty="0"/>
              <a:t> 우울증 의심</a:t>
            </a:r>
            <a:r>
              <a:rPr kumimoji="1" lang="en-US" altLang="ko-KR" dirty="0"/>
              <a:t>-</a:t>
            </a:r>
            <a:r>
              <a:rPr kumimoji="1" lang="ko-KR" altLang="en-US" dirty="0"/>
              <a:t>심한 우울증 의심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까지 모든 우울증의 수준에서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여성이 남성보다 높은 빈도를 나타냅니다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52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ko-Kore-KR" altLang="en-US" dirty="0"/>
              <a:t>청년</a:t>
            </a:r>
            <a:r>
              <a:rPr kumimoji="1" lang="ko-KR" altLang="en-US" dirty="0"/>
              <a:t> 여성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여성의 우울증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자살률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자살시도율은 왜 높아지고 있는 것일까요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중앙대학교 </a:t>
            </a:r>
            <a:r>
              <a:rPr kumimoji="1" lang="ko-KR" altLang="en-US" dirty="0" err="1"/>
              <a:t>장숙랑</a:t>
            </a:r>
            <a:r>
              <a:rPr kumimoji="1" lang="ko-KR" altLang="en-US" dirty="0"/>
              <a:t> 교수는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여성의 높은 자살률이 단지 일시적인 현상이 아니라 그 세대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</a:t>
            </a:r>
            <a:r>
              <a:rPr kumimoji="1" lang="ko-KR" altLang="en-US" dirty="0" err="1"/>
              <a:t>코호트가</a:t>
            </a:r>
            <a:r>
              <a:rPr kumimoji="1" lang="ko-KR" altLang="en-US" dirty="0"/>
              <a:t> 가지고 있는 특징이라고 연구했습니다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 후에는 현재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대가 </a:t>
            </a:r>
            <a:r>
              <a:rPr kumimoji="1" lang="en-US" altLang="ko-KR" dirty="0"/>
              <a:t>30</a:t>
            </a:r>
            <a:r>
              <a:rPr kumimoji="1" lang="ko-KR" altLang="en-US" dirty="0"/>
              <a:t>대가 되고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년 후에는 </a:t>
            </a:r>
            <a:r>
              <a:rPr kumimoji="1" lang="en-US" altLang="ko-KR" dirty="0"/>
              <a:t>40</a:t>
            </a:r>
            <a:r>
              <a:rPr kumimoji="1" lang="ko-KR" altLang="en-US" dirty="0"/>
              <a:t>대가 되겠죠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년 후에는 그 나이대의 여성들의 자살률이 높아질 것이라는 것이 현재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 </a:t>
            </a:r>
            <a:r>
              <a:rPr kumimoji="1" lang="ko-KR" altLang="en-US" dirty="0" err="1"/>
              <a:t>코호트가</a:t>
            </a:r>
            <a:r>
              <a:rPr kumimoji="1" lang="ko-KR" altLang="en-US" dirty="0"/>
              <a:t> 시사하는 바입니다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저희는 전반적으로 현재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여성에게 불공정한 사회 환경이 주어져 있기 때문에 자살률이 높은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우울감이</a:t>
            </a:r>
            <a:r>
              <a:rPr kumimoji="1" lang="ko-KR" altLang="en-US" dirty="0"/>
              <a:t> 높은 </a:t>
            </a:r>
            <a:r>
              <a:rPr kumimoji="1" lang="ko-KR" altLang="en-US" dirty="0" err="1"/>
              <a:t>코호트가</a:t>
            </a:r>
            <a:r>
              <a:rPr kumimoji="1" lang="ko-KR" altLang="en-US" dirty="0"/>
              <a:t> 되었다고 가정하고 프로젝트를 준비했습니다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78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여성에게 불공정한 사회환경이란 무엇일까요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저희 팀은 크게 세 가지 요인을 살펴봤습니다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여성에 대한 성범죄 피해가 증가했는가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노동시장에서 여성에 대한 차별이 어떤 방식으로 존재하는가를 조사했습니다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마지막으로 한국 사회 청년들의 </a:t>
            </a:r>
            <a:r>
              <a:rPr kumimoji="1" lang="ko-KR" altLang="en-US" dirty="0" err="1"/>
              <a:t>성평등에</a:t>
            </a:r>
            <a:r>
              <a:rPr kumimoji="1" lang="ko-KR" altLang="en-US" dirty="0"/>
              <a:t> 대한 인식이 어떠한지를 살펴보았습니다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시간대를 넓게 보았을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과거와 비교해 상대적으로 여성의 인권이 신장한 것이 아닌가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그럼에도 왜 여성은 사회적으로 </a:t>
            </a:r>
            <a:r>
              <a:rPr kumimoji="1" lang="ko-KR" altLang="en-US" dirty="0" err="1"/>
              <a:t>우울할까에</a:t>
            </a:r>
            <a:r>
              <a:rPr kumimoji="1" lang="ko-KR" altLang="en-US" dirty="0"/>
              <a:t> 대한 답변이 될 수 있을 것이라 생각해서 조사했습니다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43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우선 성범죄 피해에 관한 데이터를 시각화한 자료를 보여드리겠습니다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위의 주황색이 여성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밑의 파란색이 남성의 지표를 나타내는 그래프입니다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성범죄의 경우 남성과 여성의 피해 건수에 장기간 확연히 차이가 있었음을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여성의 </a:t>
            </a:r>
            <a:r>
              <a:rPr kumimoji="1" lang="ko-KR" altLang="en-US" dirty="0" err="1"/>
              <a:t>피해건수가</a:t>
            </a:r>
            <a:r>
              <a:rPr kumimoji="1" lang="ko-KR" altLang="en-US" dirty="0"/>
              <a:t> 남성의 피해건수보다 확연히 꾸준하게 높습니다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지난 </a:t>
            </a:r>
            <a:r>
              <a:rPr kumimoji="1" lang="en-US" altLang="ko-KR" dirty="0"/>
              <a:t>2014</a:t>
            </a:r>
            <a:r>
              <a:rPr kumimoji="1" lang="ko-KR" altLang="en-US" dirty="0"/>
              <a:t>년부터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년간의 자료를 살펴보면 </a:t>
            </a:r>
            <a:r>
              <a:rPr kumimoji="1" lang="en-US" altLang="ko-KR" dirty="0"/>
              <a:t>2015</a:t>
            </a:r>
            <a:r>
              <a:rPr kumimoji="1" lang="ko-KR" altLang="en-US" dirty="0"/>
              <a:t>년과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 사이 </a:t>
            </a:r>
            <a:r>
              <a:rPr kumimoji="1" lang="ko-KR" altLang="en-US" dirty="0" err="1"/>
              <a:t>피해건수가</a:t>
            </a:r>
            <a:r>
              <a:rPr kumimoji="1" lang="ko-KR" altLang="en-US" dirty="0"/>
              <a:t> 일정 감소한 것을 제외하고 거시적으로 상승하고 있음을 알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 특히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년과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년에는 </a:t>
            </a:r>
            <a:r>
              <a:rPr kumimoji="1" lang="ko-KR" altLang="en-US" dirty="0" err="1"/>
              <a:t>피해건수가</a:t>
            </a:r>
            <a:r>
              <a:rPr kumimoji="1" lang="ko-KR" altLang="en-US" dirty="0"/>
              <a:t> 가파르게 증가했습니다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실제로 여성을 대상으로 한 성범죄가 많아졌다는 것을 보여줄 수도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 강남역 사건으로 인해 사회적으로 페미니즘 운동이 자리하며 평소 범죄로 인식되지 않았던 성범죄들이 실제 신고와 처벌로 이어진 것에 대한 결과로도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</a:t>
            </a:r>
            <a:r>
              <a:rPr kumimoji="1" lang="ko-Kore-KR" altLang="en-US" dirty="0"/>
              <a:t>여성을</a:t>
            </a:r>
            <a:r>
              <a:rPr kumimoji="1" lang="ko-KR" altLang="en-US" dirty="0"/>
              <a:t> 상대로 한 성범죄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여성 성범죄 피해자가 늘어난다는 사실은 우리 사회가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여성에게 안전한 사회라는 인식을 심어줄 수 없다는 것을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12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여성의 성범죄 피해가 증가하고 있는 사회환경에서 청년 여성을 정신 건강에 영향을 미칠 것이라고 예상하는 두 번째 요인을 짚어보겠습니다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바로 노동시장 내에서의 성차별인데요 노동시장 중에서도 취업자의 추이를 우선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 이 그래프에서 지수는 각 성별 중 취업한 사람의 비율을 나타냅니다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조사는 </a:t>
            </a:r>
            <a:r>
              <a:rPr kumimoji="1" lang="ko-KR" altLang="en-US" dirty="0" err="1"/>
              <a:t>전수조사가</a:t>
            </a:r>
            <a:r>
              <a:rPr kumimoji="1" lang="ko-KR" altLang="en-US" dirty="0"/>
              <a:t> 아닌 청년패널조사에서 실시한 조사의 응답자를 기반으로 한 것이기 때문에 통계가 응답자에 한정된다는 한계가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2014</a:t>
            </a:r>
            <a:r>
              <a:rPr kumimoji="1" lang="ko-KR" altLang="en-US" dirty="0"/>
              <a:t>년에는 취업자의 비율이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에 가까운 수치로 각 성별 모두 비슷한 비중을 보였습니다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그러나 향후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년까지의 양상은 </a:t>
            </a:r>
            <a:r>
              <a:rPr kumimoji="1" lang="en-US" altLang="ko-KR" dirty="0"/>
              <a:t>2014</a:t>
            </a:r>
            <a:r>
              <a:rPr kumimoji="1" lang="ko-KR" altLang="en-US" dirty="0"/>
              <a:t>년의 수준에서 급격한 속도로 변화합니다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남성의 취업자 비중은 </a:t>
            </a:r>
            <a:r>
              <a:rPr kumimoji="1" lang="en-US" altLang="ko-KR" dirty="0"/>
              <a:t>64%</a:t>
            </a:r>
            <a:r>
              <a:rPr kumimoji="1" lang="ko-KR" altLang="en-US" dirty="0"/>
              <a:t>로 증가한 데 반해 여성의 취업자 비중은 </a:t>
            </a:r>
            <a:r>
              <a:rPr kumimoji="1" lang="en-US" altLang="ko-KR" dirty="0"/>
              <a:t>45%</a:t>
            </a:r>
            <a:r>
              <a:rPr kumimoji="1" lang="ko-KR" altLang="en-US" dirty="0"/>
              <a:t>로 하락했습니다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성별에서 취업을 하는 비율이 남성은 늘었지만 여성은 줄고 있는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그 속도가 가파르다는 것에 주목해 다음 그래프를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984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이 그래프는 아까 언급한 청년패널조사의 통계를 바탕으로 남녀 취업자의 빈도 차이를 시각화한 그래프입니다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검은색으로 표시된 선은 </a:t>
            </a:r>
            <a:r>
              <a:rPr kumimoji="1" lang="ko-KR" altLang="en-US" dirty="0" err="1"/>
              <a:t>추계선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trend line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본 통계를 바탕으로 어떻게 전수조사를 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통계 이후에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취업자의 성별 격차가 어떻게 변화할지를 유추해주는 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추계선을</a:t>
            </a:r>
            <a:r>
              <a:rPr kumimoji="1" lang="ko-KR" altLang="en-US" dirty="0"/>
              <a:t> 통해서 취업자의 성별 격차가 가파르게 증가했고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년도 이후 그 추세가 이어질 것이라는 것을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2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cs typeface="Calibri"/>
              </a:rPr>
              <a:t>발표는 </a:t>
            </a:r>
            <a:r>
              <a:rPr lang="en-US" altLang="ko-KR" dirty="0">
                <a:latin typeface="Calibri"/>
                <a:cs typeface="Calibri"/>
              </a:rPr>
              <a:t>20</a:t>
            </a:r>
            <a:r>
              <a:rPr lang="ko-KR" altLang="en-US" dirty="0">
                <a:latin typeface="Calibri"/>
                <a:cs typeface="Calibri"/>
              </a:rPr>
              <a:t>대 여성의 높은 자살률 현황을 살펴본 뒤 </a:t>
            </a:r>
            <a:r>
              <a:rPr lang="en-US" altLang="ko-KR" dirty="0">
                <a:latin typeface="Calibri"/>
                <a:cs typeface="Calibri"/>
              </a:rPr>
              <a:t>20</a:t>
            </a:r>
            <a:r>
              <a:rPr lang="ko-KR" altLang="en-US" dirty="0">
                <a:latin typeface="Calibri"/>
                <a:cs typeface="Calibri"/>
              </a:rPr>
              <a:t>대 여성 </a:t>
            </a:r>
            <a:r>
              <a:rPr lang="ko-KR" altLang="en-US" dirty="0" err="1">
                <a:latin typeface="Calibri"/>
                <a:cs typeface="Calibri"/>
              </a:rPr>
              <a:t>코호트의</a:t>
            </a:r>
            <a:r>
              <a:rPr lang="ko-KR" altLang="en-US" dirty="0">
                <a:latin typeface="Calibri"/>
                <a:cs typeface="Calibri"/>
              </a:rPr>
              <a:t> 자살률에 영향을 미치는 요인들을 다양한 데이터와 함께 </a:t>
            </a:r>
            <a:r>
              <a:rPr lang="ko-KR" altLang="en-US" dirty="0" err="1">
                <a:latin typeface="Calibri"/>
                <a:cs typeface="Calibri"/>
              </a:rPr>
              <a:t>톺아</a:t>
            </a:r>
            <a:r>
              <a:rPr lang="ko-KR" altLang="en-US" dirty="0">
                <a:latin typeface="Calibri"/>
                <a:cs typeface="Calibri"/>
              </a:rPr>
              <a:t> 보는 순서로 진행하겠습니다</a:t>
            </a:r>
            <a:r>
              <a:rPr lang="en-US" altLang="ko-KR" dirty="0">
                <a:latin typeface="Calibri"/>
                <a:cs typeface="Calibri"/>
              </a:rPr>
              <a:t>.</a:t>
            </a:r>
            <a:r>
              <a:rPr lang="ko-KR" altLang="en-US" dirty="0">
                <a:latin typeface="Calibri"/>
                <a:cs typeface="Calibri"/>
              </a:rPr>
              <a:t> </a:t>
            </a:r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50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노동시장에서의 성차별 중 취업 측면을 살펴보았습니다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다음으로는 임금에서의 성별 격차를 알아보고자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2014</a:t>
            </a:r>
            <a:r>
              <a:rPr kumimoji="1" lang="ko-KR" altLang="en-US" dirty="0"/>
              <a:t>년 조사 당시에도 여성과 남성의 월별 임금에는 큰 격차가 있었음을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그 임금 격차는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 더욱 증가하는 추세입니다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남성과 여성의 임금이 모두 오르고 있지만 여전히 격차가 존재하고 오히려 격차가 벌어지고 있는 상황입니다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본 그래프에서는 그 격차가 얼마나 벌어지고 있는지를 직관적으로 알기 어려운데요</a:t>
            </a:r>
            <a:r>
              <a:rPr kumimoji="1" lang="en-US" altLang="ko-KR" dirty="0"/>
              <a:t>,</a:t>
            </a:r>
            <a:endParaRPr kumimoji="1" lang="en-US" altLang="ko-Kore-KR" dirty="0"/>
          </a:p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750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그래서 성별 임금 격차가 어떻게 벌어지고 있는지를 시각화한 그래프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본 그래프는 같은 청년패널조사 데이터로 여성과 남성의 임금 격차가 증가하는 추세임을 보여주고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이전 그래프에서는 격차가 </a:t>
            </a:r>
            <a:r>
              <a:rPr kumimoji="1" lang="en-US" altLang="ko-KR" dirty="0"/>
              <a:t>2014</a:t>
            </a:r>
            <a:r>
              <a:rPr kumimoji="1" lang="ko-KR" altLang="en-US" dirty="0"/>
              <a:t>년부터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년까지 비슷한 수준으로 유지된 것처럼 보이지만 사실은 격차가 벌어지고 있으며 그 격차는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71.3%</a:t>
            </a:r>
            <a:r>
              <a:rPr kumimoji="1" lang="ko-KR" altLang="en-US" dirty="0"/>
              <a:t>에 도달했습니다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51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여성의 열악한 사회환경의 요인인 노동시장의 성차별 중 마지막 항목으로 각 성별이 어느 고용 형태에 많이 종사하는지를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청년패널조사에서는 고용원이 있는 자영업자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고용원이 없는 자영업자 등 더욱 다양한 항목으로 직업 종사 형태를 </a:t>
            </a:r>
            <a:r>
              <a:rPr kumimoji="1" lang="ko-KR" altLang="en-US" dirty="0" err="1"/>
              <a:t>구분했었습니다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그러나 저희는 직관적으로 데이터를 인지할 수 있도록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상용직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임시직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일용직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무급가족종사자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직업 종사 형태만을 가지고 시각화를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 </a:t>
            </a:r>
            <a:r>
              <a:rPr kumimoji="1" lang="ko-KR" altLang="en-US" dirty="0"/>
              <a:t>안정적인 </a:t>
            </a:r>
            <a:r>
              <a:rPr kumimoji="1" lang="ko-KR" altLang="en-US" dirty="0" err="1"/>
              <a:t>직군이라고</a:t>
            </a:r>
            <a:r>
              <a:rPr kumimoji="1" lang="ko-KR" altLang="en-US" dirty="0"/>
              <a:t> 할 수 있는 </a:t>
            </a:r>
            <a:r>
              <a:rPr kumimoji="1" lang="ko-KR" altLang="en-US" dirty="0" err="1"/>
              <a:t>상용직의</a:t>
            </a:r>
            <a:r>
              <a:rPr kumimoji="1" lang="ko-KR" altLang="en-US" dirty="0"/>
              <a:t> 경우 남성의 빈도가 여성보다 항상 높았으며 계속해서 늘어나는 추세를 보이고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 </a:t>
            </a:r>
            <a:r>
              <a:rPr kumimoji="1" lang="ko-KR" altLang="en-US" dirty="0"/>
              <a:t>한편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기간제나 계약직인 임시직의 경우 여성의 빈도가 남성보다 항상 높아 왔음을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통해 가정해볼 수 있는 것은 </a:t>
            </a:r>
            <a:r>
              <a:rPr kumimoji="1" lang="ko-KR" altLang="en-US" dirty="0" err="1"/>
              <a:t>상용직의</a:t>
            </a:r>
            <a:r>
              <a:rPr kumimoji="1" lang="ko-KR" altLang="en-US" dirty="0"/>
              <a:t> 파이가 남성에게 더 주어져 있고 </a:t>
            </a:r>
            <a:r>
              <a:rPr kumimoji="1" lang="ko-KR" altLang="en-US" dirty="0" err="1"/>
              <a:t>상용직의</a:t>
            </a:r>
            <a:r>
              <a:rPr kumimoji="1" lang="ko-KR" altLang="en-US" dirty="0"/>
              <a:t> 부족한 일손을 보충하는 임시직은 여성이 종사하며 이를 메꾼다는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가정에서 가사일을 하는 무급가족종사자의 경우 여성의 빈도가 남성보다 </a:t>
            </a:r>
            <a:r>
              <a:rPr kumimoji="1" lang="ko-KR" altLang="en-US" dirty="0" err="1"/>
              <a:t>두배가량인</a:t>
            </a:r>
            <a:r>
              <a:rPr kumimoji="1" lang="ko-KR" altLang="en-US" dirty="0"/>
              <a:t> 것을 시각적으로 확인할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여성 역시 사회로 진출한다는 현대의 관념과는 다르게 </a:t>
            </a:r>
            <a:r>
              <a:rPr kumimoji="1" lang="en-US" altLang="ko-KR" dirty="0"/>
              <a:t>2014</a:t>
            </a:r>
            <a:r>
              <a:rPr kumimoji="1" lang="ko-KR" altLang="en-US" dirty="0"/>
              <a:t>년 대비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년으로 갈수록 늘어난 것을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97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청년 여성의 불안정한 사회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위협적인 사회환경의 마지막 요인으로는 </a:t>
            </a:r>
            <a:r>
              <a:rPr kumimoji="1" lang="ko-KR" altLang="en-US" dirty="0" err="1"/>
              <a:t>성불평등</a:t>
            </a:r>
            <a:r>
              <a:rPr kumimoji="1" lang="ko-KR" altLang="en-US" dirty="0"/>
              <a:t> 인식의 확산입니다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사회환경이 청년 여성에게 직접적으로 위협을 주는 요인이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청년 여성이 우리 사회가 당사자들에게 얼마나 불합리한 공간인가를 인지할 수 있게 하는 요인입니다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 특히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 강남역 사건 이후 페미니즘은 한국사회에서 확산되고 있고 이는 한국사회의 여성 인권이 어떻게 달라져야 하는가에 대한 필요성과 고찰을 나았습니다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실제로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 한국여성정책연구원에서 조사한 바를 </a:t>
            </a:r>
            <a:r>
              <a:rPr kumimoji="1" lang="ko-KR" altLang="en-US" dirty="0" err="1"/>
              <a:t>시각화했습니다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아래 컬럼은 페미니즘과 </a:t>
            </a:r>
            <a:r>
              <a:rPr kumimoji="1" lang="ko-KR" altLang="en-US" dirty="0" err="1"/>
              <a:t>성평등에</a:t>
            </a:r>
            <a:r>
              <a:rPr kumimoji="1" lang="ko-KR" altLang="en-US" dirty="0"/>
              <a:t> 관한 질문입니다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 스스로를</a:t>
            </a:r>
            <a:r>
              <a:rPr kumimoji="1" lang="ko-KR" altLang="en-US" dirty="0"/>
              <a:t> 페미니스트라고 생각하고 사회의 </a:t>
            </a:r>
            <a:r>
              <a:rPr kumimoji="1" lang="ko-KR" altLang="en-US" dirty="0" err="1"/>
              <a:t>여성혐오와</a:t>
            </a:r>
            <a:r>
              <a:rPr kumimoji="1" lang="ko-KR" altLang="en-US" dirty="0"/>
              <a:t> 차별을 인식하고 이에 관심을 갖는 정도는 여성이 남성에 비해 현저하게 높은 퍼센트를 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스스로를 성차별 반대자나 성평등주의자라는 온건한 표현이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페미니스트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호명하는 여성의 비율이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년도 기준 </a:t>
            </a:r>
            <a:r>
              <a:rPr kumimoji="1" lang="en-US" altLang="ko-KR" dirty="0"/>
              <a:t>48.9%</a:t>
            </a:r>
            <a:r>
              <a:rPr kumimoji="1" lang="ko-KR" altLang="en-US" dirty="0"/>
              <a:t> 거의 </a:t>
            </a:r>
            <a:r>
              <a:rPr kumimoji="1" lang="en-US" altLang="ko-KR" dirty="0"/>
              <a:t>50</a:t>
            </a:r>
            <a:r>
              <a:rPr kumimoji="1" lang="ko-KR" altLang="en-US" dirty="0"/>
              <a:t>퍼센트를 보인다는 것은 여성들이 한국사회의 여성에 대한 혐오와 차별을 문제로 삼고 있으며 이를 무시하지 않겠다는 의지가 보이는 지표이기도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557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여성에게 점점 불평등해지는 사회입니다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여성은 더욱 더 성범죄에 노출되고 있고 노동시장에서 차별 받고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한국</a:t>
            </a:r>
            <a:r>
              <a:rPr kumimoji="1" lang="ko-KR" altLang="en-US" dirty="0"/>
              <a:t> 사회는 항상 그래왔다는 말은 이제 통하지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데이터가 우리 사회의 불평등이 고도화되고 있다는 것을 보여줄 뿐더러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더욱 중요한 사실을 보여줍니다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여성들은 더 이상 모르지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모른 척하지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페미니즘은 </a:t>
            </a:r>
            <a:r>
              <a:rPr kumimoji="1" lang="ko-KR" altLang="en-US" dirty="0" err="1"/>
              <a:t>안경과도</a:t>
            </a:r>
            <a:r>
              <a:rPr kumimoji="1" lang="ko-KR" altLang="en-US" dirty="0"/>
              <a:t>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사회를 바라보는 하나의 틀이기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페미니즘은 여성들에게 새롭게 사회를 바라보는 눈을 주었고 여성들은 계속해서 늘어나는 여성을 향한 불평등한 한국사회에 침묵할 수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이런 사회 속에서 여성들이 아프지 않는 것이야 말로 이상한 것이 아닐까요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조용한 학살은 변하지 않는 한국 사회가 만들어낸 재해가 아닐까요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조용한 학살은 사회가 변하지 않는 한 계속될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 본 팀의 연구는 여기서 마칩니다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93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한국의 자살률 현황을 다른 나라들과 비교해보려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 앞으로 살펴볼 자살률은 고의적 자해에 의한 사망자 수를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보이시는</a:t>
            </a:r>
            <a:r>
              <a:rPr kumimoji="1" lang="ko-KR" altLang="en-US" dirty="0"/>
              <a:t> 자료는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 기준 </a:t>
            </a:r>
            <a:r>
              <a:rPr kumimoji="1" lang="en-US" altLang="ko-KR" dirty="0"/>
              <a:t>OECD</a:t>
            </a:r>
            <a:r>
              <a:rPr kumimoji="1" lang="ko-KR" altLang="en-US" dirty="0"/>
              <a:t> 국가들의 자살률 현황입니다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한국의 자살률은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 기준 </a:t>
            </a:r>
            <a:r>
              <a:rPr kumimoji="1" lang="en-US" altLang="ko-KR" dirty="0"/>
              <a:t>24.6</a:t>
            </a:r>
            <a:r>
              <a:rPr kumimoji="1" lang="ko-KR" altLang="en-US" dirty="0"/>
              <a:t>명으로 </a:t>
            </a:r>
            <a:r>
              <a:rPr kumimoji="1" lang="en-US" altLang="ko-KR" dirty="0"/>
              <a:t>OECD</a:t>
            </a:r>
            <a:r>
              <a:rPr kumimoji="1" lang="ko-KR" altLang="en-US" dirty="0"/>
              <a:t> 평균의 두배를 웃도는 수치입니다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한국은 매년 자살률 순위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위와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위를 </a:t>
            </a:r>
            <a:r>
              <a:rPr kumimoji="1" lang="ko-KR" altLang="en-US" dirty="0" err="1"/>
              <a:t>오르</a:t>
            </a:r>
            <a:r>
              <a:rPr kumimoji="1" lang="ko-KR" altLang="en-US" dirty="0"/>
              <a:t> 내리며 </a:t>
            </a:r>
            <a:r>
              <a:rPr kumimoji="1" lang="en-US" altLang="ko-KR" dirty="0"/>
              <a:t>OECD</a:t>
            </a:r>
            <a:r>
              <a:rPr kumimoji="1" lang="ko-KR" altLang="en-US" dirty="0"/>
              <a:t> 국가들 중 최고 수준의 자살률을 기록하고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5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코로나</a:t>
            </a:r>
            <a:r>
              <a:rPr kumimoji="1" lang="en-US" altLang="ko-KR" dirty="0"/>
              <a:t>19</a:t>
            </a:r>
            <a:r>
              <a:rPr kumimoji="1" lang="ko-KR" altLang="en-US" dirty="0"/>
              <a:t> 대유행이 몰고온 다양한 어려움은 때로는 사람들을 죽음으로 내몰기까지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최근의 코로나 국면에서는 청년들의 어려움이 두드러지고 있다고 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 영상 하나를 시청하겠습니다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07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앞서</a:t>
            </a:r>
            <a:r>
              <a:rPr kumimoji="1" lang="ko-KR" altLang="en-US" dirty="0"/>
              <a:t> 영상에서 확인하실 수 있었듯이 작금의 코로나</a:t>
            </a:r>
            <a:r>
              <a:rPr kumimoji="1" lang="en-US" altLang="ko-KR" dirty="0"/>
              <a:t>19</a:t>
            </a:r>
            <a:r>
              <a:rPr kumimoji="1" lang="ko-KR" altLang="en-US" dirty="0"/>
              <a:t> 국면에서 청년들의 어려움이 증가하였습니다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마지막 영상 클립을 기억하시나요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그 어려움이 청년 중에서도 유독 여성에게 집중되고 있었는데요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언론이나 </a:t>
            </a:r>
            <a:r>
              <a:rPr kumimoji="1" lang="ko-KR" altLang="en-US" dirty="0" err="1"/>
              <a:t>기성정치</a:t>
            </a:r>
            <a:r>
              <a:rPr kumimoji="1" lang="ko-KR" altLang="en-US" dirty="0"/>
              <a:t> 영역에서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 청년들의 자살률 증가를 외면하는 듯합니다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 최근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여성의 자살률 증가에 사회적 원인이 있음에도 주목받지 못하는 현실을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조용한 학살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이라고 명명하고 이에 대해 분석해보겠습니다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56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019</a:t>
            </a:r>
            <a:r>
              <a:rPr kumimoji="1" lang="ko-KR" altLang="en-US" dirty="0"/>
              <a:t>년 대비 코로나가 시작된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 상반기의 성별 자살사망자의 증감률입니다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빨간선이</a:t>
            </a:r>
            <a:r>
              <a:rPr kumimoji="1" lang="ko-KR" altLang="en-US" dirty="0"/>
              <a:t> 여성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파란선이</a:t>
            </a:r>
            <a:r>
              <a:rPr kumimoji="1" lang="ko-KR" altLang="en-US" dirty="0"/>
              <a:t> 남성의 </a:t>
            </a:r>
            <a:r>
              <a:rPr kumimoji="1" lang="ko-KR" altLang="en-US" dirty="0" err="1"/>
              <a:t>자살사망자</a:t>
            </a:r>
            <a:r>
              <a:rPr kumimoji="1" lang="ko-KR" altLang="en-US" dirty="0"/>
              <a:t> 증감률을 나타내는데요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 남성의 경우 자살사망자가 전년에 대비하여 상반기의 모든 달에 줄어든 것을 확인하실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여성은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월에는 남성에 비해 소폭 하락했고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월에는 자살사망자가 크게 증가한 것을 확인할 수 있는데요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14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추세선으로</a:t>
            </a:r>
            <a:r>
              <a:rPr kumimoji="1" lang="ko-KR" altLang="en-US" dirty="0"/>
              <a:t> 나타내 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여성은 자살사망자가 전년 상반기에 비해 증가했고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남성은 감소했다는 것을 뚜렷하게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  <a:r>
              <a:rPr kumimoji="1" lang="ko-KR" altLang="en-US" dirty="0"/>
              <a:t> 특히 한국에서 코로나</a:t>
            </a:r>
            <a:r>
              <a:rPr kumimoji="1" lang="en-US" altLang="ko-KR" dirty="0"/>
              <a:t>19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 대유행이 시작된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월에 자살사망자가 급증했습니다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94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019</a:t>
            </a:r>
            <a:r>
              <a:rPr kumimoji="1" lang="ko-KR" altLang="en-US" dirty="0"/>
              <a:t>년 대비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 상반기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여성의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연령별 </a:t>
            </a:r>
            <a:r>
              <a:rPr kumimoji="1" lang="ko-KR" altLang="en-US" dirty="0" err="1"/>
              <a:t>자살사망자</a:t>
            </a:r>
            <a:r>
              <a:rPr kumimoji="1" lang="ko-KR" altLang="en-US" dirty="0"/>
              <a:t> 증감을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 </a:t>
            </a:r>
            <a:r>
              <a:rPr kumimoji="1" lang="en-US" altLang="ko-KR" dirty="0"/>
              <a:t>30</a:t>
            </a:r>
            <a:r>
              <a:rPr kumimoji="1" lang="ko-KR" altLang="en-US" dirty="0"/>
              <a:t>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40</a:t>
            </a:r>
            <a:r>
              <a:rPr kumimoji="1" lang="ko-KR" altLang="en-US" dirty="0"/>
              <a:t>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r>
              <a:rPr kumimoji="1" lang="ko-KR" altLang="en-US" dirty="0"/>
              <a:t>대 여성의 경우 자살사망자의 수가 그전과 같거나 줄어들었습니다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반면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대와 </a:t>
            </a:r>
            <a:r>
              <a:rPr kumimoji="1" lang="en-US" altLang="ko-KR" dirty="0"/>
              <a:t>60</a:t>
            </a:r>
            <a:r>
              <a:rPr kumimoji="1" lang="ko-KR" altLang="en-US" dirty="0"/>
              <a:t>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r>
              <a:rPr kumimoji="1" lang="ko-KR" altLang="en-US" dirty="0"/>
              <a:t>대 이상의 여성은 자살 사망자 수가 늘었는데요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이를 증감률로 나타내면 여성의 전체 연령대에서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여성이 특히 자살사망자가 크게 증가했다는 것이 확인됩니다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다시 말해 코로나 국면에 남성에 비해 여성의 자살 사망자가 증가했고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중에서도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여성의 자살사망자가 크게 증가했다는 사실을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그렇다면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여성의 높은 자살률은 특히 최근에만 두드러진 일일까요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최근의 추세를 살펴봤습니다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85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kumimoji="1" lang="ko-Kore-KR" altLang="en-US" dirty="0"/>
              <a:t>통계청의</a:t>
            </a:r>
            <a:r>
              <a:rPr kumimoji="1" lang="ko-KR" altLang="en-US" dirty="0"/>
              <a:t> 사망원인통계를 활용해서 </a:t>
            </a:r>
            <a:r>
              <a:rPr kumimoji="1" lang="en-US" altLang="ko-KR" dirty="0"/>
              <a:t>2015</a:t>
            </a:r>
            <a:r>
              <a:rPr kumimoji="1" lang="ko-KR" altLang="en-US" dirty="0"/>
              <a:t>년부터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년까지 </a:t>
            </a:r>
            <a:r>
              <a:rPr kumimoji="1" lang="ko-Kore-KR" altLang="en-US" dirty="0"/>
              <a:t>최근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년간의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성별 자살률을 시각화한 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주황색 선과 파란색 선은 각각 여성과 남성의 자살률 추이를 나타냅니다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 남성의 경우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특별하게 성별 자살률의 차이가 발견되지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  <a:r>
              <a:rPr kumimoji="1" lang="ko-KR" altLang="en-US" dirty="0"/>
              <a:t> 다만 여성의 경우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년부터 자살률이 뚜렷하게 증가세를 보이는데요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본 데이터에는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년의 자료만 제시됐지만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앞서 살펴본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 대비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년에 증가한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 자살률을 고려한다면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여성의 자살률 증가가 꾸준하다는 것을 짐작할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이 자료에서 절대적으로 남성 자살률이 여성 자살률보다 높은 것도 확인할 수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이것을 두고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대의 남성 자살 문제가 여성 자살문제보다 심각하다고 단언하기는 어려워 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D6BED-2865-4373-A4B5-A5183DB90D86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8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ko-Kore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628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20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0548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20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43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F86F89B1-65A2-3E4A-B19E-F5C8772293D2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8494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338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20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343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20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779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354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34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20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409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20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636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kumimoji="1" lang="ko-KR" altLang="en-US"/>
              <a:t>보건의료</a:t>
            </a:r>
            <a:r>
              <a:rPr kumimoji="1" lang="en-US" altLang="ko-KR"/>
              <a:t>2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914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defRPr sz="2800" b="0" i="0" kern="1200">
          <a:solidFill>
            <a:schemeClr val="tx1"/>
          </a:solidFill>
          <a:latin typeface="Apple SD Gothic Neo Medium" panose="02000300000000000000" pitchFamily="2" charset="-127"/>
          <a:ea typeface="Apple SD Gothic Neo Medium" panose="02000300000000000000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b="0" i="0" kern="1200">
          <a:solidFill>
            <a:schemeClr val="tx1"/>
          </a:solidFill>
          <a:latin typeface="Apple SD Gothic Neo Light" panose="02000300000000000000" pitchFamily="2" charset="-127"/>
          <a:ea typeface="Apple SD Gothic Neo Light" panose="02000300000000000000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pple SD Gothic Neo UltraLight" panose="02000300000000000000" pitchFamily="2" charset="-127"/>
          <a:ea typeface="Apple SD Gothic Neo UltraLight" panose="02000300000000000000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9C4C009-0EF1-5447-92BB-83ABB6DC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40732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7D837E1-BD36-E94E-A84D-FCB14571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0A7F2-79D6-9345-A94E-A2D5E85C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263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38F7-E7F0-2449-A0F7-6C33132B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32" y="0"/>
            <a:ext cx="10131136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58FFD01-BE8C-6A46-B45C-E4719E29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3B4007-8C73-D84B-B463-316B4107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810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9B9C40-48DE-FF48-825B-29D8A78A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4" y="68262"/>
            <a:ext cx="11007752" cy="67214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57579F7-E356-1E42-81E9-32EF6EE006D8}"/>
              </a:ext>
            </a:extLst>
          </p:cNvPr>
          <p:cNvSpPr/>
          <p:nvPr/>
        </p:nvSpPr>
        <p:spPr>
          <a:xfrm>
            <a:off x="1207223" y="914400"/>
            <a:ext cx="1535977" cy="5690283"/>
          </a:xfrm>
          <a:prstGeom prst="frame">
            <a:avLst>
              <a:gd name="adj1" fmla="val 2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9FB3DF3-61DC-E049-99DA-20081D335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8CA702-6CF1-DC46-B2ED-39D66BE2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06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8C2492-4DDC-7147-8C41-5A0B34271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2" y="146098"/>
            <a:ext cx="9410716" cy="6565803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B6DCE33-49B1-804B-A16A-3A5D7574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1BD38-6031-AE4D-A638-ACCAE4F1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432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EF5340-6FC1-6847-BFAF-0A5B3B41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2" y="97651"/>
            <a:ext cx="9410716" cy="661425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A900DF6-495A-1142-A0F5-4543839B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ADAE-D675-FF46-8FC8-F280C53F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98040A-41FB-4C4D-914F-A10E03FFFB85}"/>
              </a:ext>
            </a:extLst>
          </p:cNvPr>
          <p:cNvGrpSpPr/>
          <p:nvPr/>
        </p:nvGrpSpPr>
        <p:grpSpPr>
          <a:xfrm>
            <a:off x="2976697" y="1165608"/>
            <a:ext cx="7760930" cy="5373304"/>
            <a:chOff x="2976697" y="1165608"/>
            <a:chExt cx="7760930" cy="5373304"/>
          </a:xfrm>
        </p:grpSpPr>
        <p:sp>
          <p:nvSpPr>
            <p:cNvPr id="5" name="액자 4">
              <a:extLst>
                <a:ext uri="{FF2B5EF4-FFF2-40B4-BE49-F238E27FC236}">
                  <a16:creationId xmlns:a16="http://schemas.microsoft.com/office/drawing/2014/main" id="{BB924BB1-001B-AE49-B853-CBF471CCA243}"/>
                </a:ext>
              </a:extLst>
            </p:cNvPr>
            <p:cNvSpPr/>
            <p:nvPr/>
          </p:nvSpPr>
          <p:spPr>
            <a:xfrm>
              <a:off x="2976697" y="3075866"/>
              <a:ext cx="1996519" cy="3463046"/>
            </a:xfrm>
            <a:prstGeom prst="frame">
              <a:avLst>
                <a:gd name="adj1" fmla="val 197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D08B4BC-998D-A142-BC6C-53E82DEB4521}"/>
                </a:ext>
              </a:extLst>
            </p:cNvPr>
            <p:cNvSpPr/>
            <p:nvPr/>
          </p:nvSpPr>
          <p:spPr>
            <a:xfrm>
              <a:off x="7857811" y="1165608"/>
              <a:ext cx="2879816" cy="43308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1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A7E6AB8-14A2-564A-AA87-5D6A84DA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C1D944-33A2-6C41-8BFD-90D66FBA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A7CC7-ECA4-3048-8E5D-D7B4B2F5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03" y="359431"/>
            <a:ext cx="10480993" cy="60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65713-5558-AC4D-BE92-A490135B4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2147"/>
            <a:ext cx="12192000" cy="251370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‘20</a:t>
            </a:r>
            <a:r>
              <a:rPr kumimoji="1" lang="ko-KR" altLang="en-US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대 여성 </a:t>
            </a:r>
            <a:r>
              <a:rPr kumimoji="1" lang="ko-KR" altLang="en-US" b="1" err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코호트</a:t>
            </a:r>
            <a:r>
              <a:rPr kumimoji="1" lang="en-US" altLang="ko-KR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’</a:t>
            </a:r>
            <a:r>
              <a:rPr kumimoji="1" lang="ko-KR" altLang="en-US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영향을 미치는 요인들</a:t>
            </a:r>
            <a:br>
              <a:rPr kumimoji="1" lang="en-US" altLang="ko-KR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</a:br>
            <a:r>
              <a:rPr kumimoji="1" lang="en-US" altLang="ko-KR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열악한 사회적 환경</a:t>
            </a:r>
            <a:endParaRPr kumimoji="1" lang="ko-Kore-KR" altLang="en-US" b="1">
              <a:solidFill>
                <a:srgbClr val="45474A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4A5EBF-B9A9-354E-AA5B-BB38585C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DAC801-3104-344C-94BD-4244F2C2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252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D6120-F00F-B647-8FD2-E80F18D2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‘</a:t>
            </a:r>
            <a:r>
              <a:rPr kumimoji="1" lang="en-US" altLang="ko-KR" b="1" dirty="0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20</a:t>
            </a:r>
            <a:r>
              <a:rPr kumimoji="1" lang="ko-KR" altLang="en-US" b="1" dirty="0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대 여성 </a:t>
            </a:r>
            <a:r>
              <a:rPr kumimoji="1" lang="ko-KR" altLang="en-US" b="1" dirty="0" err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코호트</a:t>
            </a:r>
            <a:r>
              <a:rPr kumimoji="1" lang="en-US" altLang="ko-KR" b="1" dirty="0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’</a:t>
            </a:r>
            <a:r>
              <a:rPr kumimoji="1" lang="ko-KR" altLang="en-US" b="1" dirty="0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영향을 미치는 요인들</a:t>
            </a:r>
            <a:endParaRPr kumimoji="1" lang="ko-Kore-KR" altLang="en-US" b="1" dirty="0">
              <a:solidFill>
                <a:srgbClr val="45474A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910F60-FC8C-704B-9464-2D964D0CF706}"/>
              </a:ext>
            </a:extLst>
          </p:cNvPr>
          <p:cNvGrpSpPr/>
          <p:nvPr/>
        </p:nvGrpSpPr>
        <p:grpSpPr>
          <a:xfrm>
            <a:off x="1054639" y="994410"/>
            <a:ext cx="5171542" cy="5498465"/>
            <a:chOff x="4006748" y="1317993"/>
            <a:chExt cx="4639817" cy="5174882"/>
          </a:xfrm>
        </p:grpSpPr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3AC58856-B2C7-8348-B42A-76FB89A8144C}"/>
                </a:ext>
              </a:extLst>
            </p:cNvPr>
            <p:cNvSpPr/>
            <p:nvPr/>
          </p:nvSpPr>
          <p:spPr>
            <a:xfrm>
              <a:off x="5728989" y="3605887"/>
              <a:ext cx="2423584" cy="2557818"/>
            </a:xfrm>
            <a:custGeom>
              <a:avLst/>
              <a:gdLst>
                <a:gd name="connsiteX0" fmla="*/ 1698728 w 2393235"/>
                <a:gd name="connsiteY0" fmla="*/ 381574 h 2393235"/>
                <a:gd name="connsiteX1" fmla="*/ 1884884 w 2393235"/>
                <a:gd name="connsiteY1" fmla="*/ 225362 h 2393235"/>
                <a:gd name="connsiteX2" fmla="*/ 2033601 w 2393235"/>
                <a:gd name="connsiteY2" fmla="*/ 350150 h 2393235"/>
                <a:gd name="connsiteX3" fmla="*/ 1912088 w 2393235"/>
                <a:gd name="connsiteY3" fmla="*/ 560604 h 2393235"/>
                <a:gd name="connsiteX4" fmla="*/ 2105157 w 2393235"/>
                <a:gd name="connsiteY4" fmla="*/ 895008 h 2393235"/>
                <a:gd name="connsiteX5" fmla="*/ 2348171 w 2393235"/>
                <a:gd name="connsiteY5" fmla="*/ 895002 h 2393235"/>
                <a:gd name="connsiteX6" fmla="*/ 2381883 w 2393235"/>
                <a:gd name="connsiteY6" fmla="*/ 1086189 h 2393235"/>
                <a:gd name="connsiteX7" fmla="*/ 2153522 w 2393235"/>
                <a:gd name="connsiteY7" fmla="*/ 1169299 h 2393235"/>
                <a:gd name="connsiteX8" fmla="*/ 2086470 w 2393235"/>
                <a:gd name="connsiteY8" fmla="*/ 1549570 h 2393235"/>
                <a:gd name="connsiteX9" fmla="*/ 2272633 w 2393235"/>
                <a:gd name="connsiteY9" fmla="*/ 1705771 h 2393235"/>
                <a:gd name="connsiteX10" fmla="*/ 2175565 w 2393235"/>
                <a:gd name="connsiteY10" fmla="*/ 1873898 h 2393235"/>
                <a:gd name="connsiteX11" fmla="*/ 1947209 w 2393235"/>
                <a:gd name="connsiteY11" fmla="*/ 1790776 h 2393235"/>
                <a:gd name="connsiteX12" fmla="*/ 1651411 w 2393235"/>
                <a:gd name="connsiteY12" fmla="*/ 2038980 h 2393235"/>
                <a:gd name="connsiteX13" fmla="*/ 1693616 w 2393235"/>
                <a:gd name="connsiteY13" fmla="*/ 2278302 h 2393235"/>
                <a:gd name="connsiteX14" fmla="*/ 1511188 w 2393235"/>
                <a:gd name="connsiteY14" fmla="*/ 2344700 h 2393235"/>
                <a:gd name="connsiteX15" fmla="*/ 1389686 w 2393235"/>
                <a:gd name="connsiteY15" fmla="*/ 2134240 h 2393235"/>
                <a:gd name="connsiteX16" fmla="*/ 1003549 w 2393235"/>
                <a:gd name="connsiteY16" fmla="*/ 2134240 h 2393235"/>
                <a:gd name="connsiteX17" fmla="*/ 882047 w 2393235"/>
                <a:gd name="connsiteY17" fmla="*/ 2344700 h 2393235"/>
                <a:gd name="connsiteX18" fmla="*/ 699619 w 2393235"/>
                <a:gd name="connsiteY18" fmla="*/ 2278302 h 2393235"/>
                <a:gd name="connsiteX19" fmla="*/ 741824 w 2393235"/>
                <a:gd name="connsiteY19" fmla="*/ 2038980 h 2393235"/>
                <a:gd name="connsiteX20" fmla="*/ 446026 w 2393235"/>
                <a:gd name="connsiteY20" fmla="*/ 1790776 h 2393235"/>
                <a:gd name="connsiteX21" fmla="*/ 217670 w 2393235"/>
                <a:gd name="connsiteY21" fmla="*/ 1873898 h 2393235"/>
                <a:gd name="connsiteX22" fmla="*/ 120602 w 2393235"/>
                <a:gd name="connsiteY22" fmla="*/ 1705771 h 2393235"/>
                <a:gd name="connsiteX23" fmla="*/ 306765 w 2393235"/>
                <a:gd name="connsiteY23" fmla="*/ 1549569 h 2393235"/>
                <a:gd name="connsiteX24" fmla="*/ 239713 w 2393235"/>
                <a:gd name="connsiteY24" fmla="*/ 1169298 h 2393235"/>
                <a:gd name="connsiteX25" fmla="*/ 11352 w 2393235"/>
                <a:gd name="connsiteY25" fmla="*/ 1086189 h 2393235"/>
                <a:gd name="connsiteX26" fmla="*/ 45064 w 2393235"/>
                <a:gd name="connsiteY26" fmla="*/ 895002 h 2393235"/>
                <a:gd name="connsiteX27" fmla="*/ 288078 w 2393235"/>
                <a:gd name="connsiteY27" fmla="*/ 895008 h 2393235"/>
                <a:gd name="connsiteX28" fmla="*/ 481146 w 2393235"/>
                <a:gd name="connsiteY28" fmla="*/ 560603 h 2393235"/>
                <a:gd name="connsiteX29" fmla="*/ 359634 w 2393235"/>
                <a:gd name="connsiteY29" fmla="*/ 350150 h 2393235"/>
                <a:gd name="connsiteX30" fmla="*/ 508351 w 2393235"/>
                <a:gd name="connsiteY30" fmla="*/ 225362 h 2393235"/>
                <a:gd name="connsiteX31" fmla="*/ 694507 w 2393235"/>
                <a:gd name="connsiteY31" fmla="*/ 381574 h 2393235"/>
                <a:gd name="connsiteX32" fmla="*/ 1057357 w 2393235"/>
                <a:gd name="connsiteY32" fmla="*/ 249507 h 2393235"/>
                <a:gd name="connsiteX33" fmla="*/ 1099549 w 2393235"/>
                <a:gd name="connsiteY33" fmla="*/ 10184 h 2393235"/>
                <a:gd name="connsiteX34" fmla="*/ 1293686 w 2393235"/>
                <a:gd name="connsiteY34" fmla="*/ 10184 h 2393235"/>
                <a:gd name="connsiteX35" fmla="*/ 1335878 w 2393235"/>
                <a:gd name="connsiteY35" fmla="*/ 249507 h 2393235"/>
                <a:gd name="connsiteX36" fmla="*/ 1698728 w 2393235"/>
                <a:gd name="connsiteY36" fmla="*/ 381574 h 239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93235" h="2393235">
                  <a:moveTo>
                    <a:pt x="1698728" y="381574"/>
                  </a:moveTo>
                  <a:lnTo>
                    <a:pt x="1884884" y="225362"/>
                  </a:lnTo>
                  <a:lnTo>
                    <a:pt x="2033601" y="350150"/>
                  </a:lnTo>
                  <a:lnTo>
                    <a:pt x="1912088" y="560604"/>
                  </a:lnTo>
                  <a:cubicBezTo>
                    <a:pt x="1998491" y="657801"/>
                    <a:pt x="2064183" y="771583"/>
                    <a:pt x="2105157" y="895008"/>
                  </a:cubicBezTo>
                  <a:lnTo>
                    <a:pt x="2348171" y="895002"/>
                  </a:lnTo>
                  <a:lnTo>
                    <a:pt x="2381883" y="1086189"/>
                  </a:lnTo>
                  <a:lnTo>
                    <a:pt x="2153522" y="1169299"/>
                  </a:lnTo>
                  <a:cubicBezTo>
                    <a:pt x="2157233" y="1299295"/>
                    <a:pt x="2134419" y="1428683"/>
                    <a:pt x="2086470" y="1549570"/>
                  </a:cubicBezTo>
                  <a:lnTo>
                    <a:pt x="2272633" y="1705771"/>
                  </a:lnTo>
                  <a:lnTo>
                    <a:pt x="2175565" y="1873898"/>
                  </a:lnTo>
                  <a:lnTo>
                    <a:pt x="1947209" y="1790776"/>
                  </a:lnTo>
                  <a:cubicBezTo>
                    <a:pt x="1866492" y="1892744"/>
                    <a:pt x="1765846" y="1977196"/>
                    <a:pt x="1651411" y="2038980"/>
                  </a:cubicBezTo>
                  <a:lnTo>
                    <a:pt x="1693616" y="2278302"/>
                  </a:lnTo>
                  <a:lnTo>
                    <a:pt x="1511188" y="2344700"/>
                  </a:lnTo>
                  <a:lnTo>
                    <a:pt x="1389686" y="2134240"/>
                  </a:lnTo>
                  <a:cubicBezTo>
                    <a:pt x="1262310" y="2160468"/>
                    <a:pt x="1130925" y="2160468"/>
                    <a:pt x="1003549" y="2134240"/>
                  </a:cubicBezTo>
                  <a:lnTo>
                    <a:pt x="882047" y="2344700"/>
                  </a:lnTo>
                  <a:lnTo>
                    <a:pt x="699619" y="2278302"/>
                  </a:lnTo>
                  <a:lnTo>
                    <a:pt x="741824" y="2038980"/>
                  </a:lnTo>
                  <a:cubicBezTo>
                    <a:pt x="627389" y="1977196"/>
                    <a:pt x="526742" y="1892744"/>
                    <a:pt x="446026" y="1790776"/>
                  </a:cubicBezTo>
                  <a:lnTo>
                    <a:pt x="217670" y="1873898"/>
                  </a:lnTo>
                  <a:lnTo>
                    <a:pt x="120602" y="1705771"/>
                  </a:lnTo>
                  <a:lnTo>
                    <a:pt x="306765" y="1549569"/>
                  </a:lnTo>
                  <a:cubicBezTo>
                    <a:pt x="258816" y="1428682"/>
                    <a:pt x="236002" y="1299294"/>
                    <a:pt x="239713" y="1169298"/>
                  </a:cubicBezTo>
                  <a:lnTo>
                    <a:pt x="11352" y="1086189"/>
                  </a:lnTo>
                  <a:lnTo>
                    <a:pt x="45064" y="895002"/>
                  </a:lnTo>
                  <a:lnTo>
                    <a:pt x="288078" y="895008"/>
                  </a:lnTo>
                  <a:cubicBezTo>
                    <a:pt x="329052" y="771583"/>
                    <a:pt x="394744" y="657800"/>
                    <a:pt x="481146" y="560603"/>
                  </a:cubicBezTo>
                  <a:lnTo>
                    <a:pt x="359634" y="350150"/>
                  </a:lnTo>
                  <a:lnTo>
                    <a:pt x="508351" y="225362"/>
                  </a:lnTo>
                  <a:lnTo>
                    <a:pt x="694507" y="381574"/>
                  </a:lnTo>
                  <a:cubicBezTo>
                    <a:pt x="805231" y="313362"/>
                    <a:pt x="928692" y="268426"/>
                    <a:pt x="1057357" y="249507"/>
                  </a:cubicBezTo>
                  <a:lnTo>
                    <a:pt x="1099549" y="10184"/>
                  </a:lnTo>
                  <a:lnTo>
                    <a:pt x="1293686" y="10184"/>
                  </a:lnTo>
                  <a:lnTo>
                    <a:pt x="1335878" y="249507"/>
                  </a:lnTo>
                  <a:cubicBezTo>
                    <a:pt x="1464543" y="268426"/>
                    <a:pt x="1588004" y="313362"/>
                    <a:pt x="1698728" y="381574"/>
                  </a:cubicBez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83268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1467" tIns="580924" rIns="501467" bIns="622779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err="1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성불평등</a:t>
              </a:r>
              <a:r>
                <a:rPr lang="ko-KR" altLang="en-US" sz="1600" kern="120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lang="en-US" altLang="ko-KR" sz="1600" kern="120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인식 확산</a:t>
              </a: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1387421B-B966-F848-B75D-E6AD7D5AB0F7}"/>
                </a:ext>
              </a:extLst>
            </p:cNvPr>
            <p:cNvSpPr/>
            <p:nvPr/>
          </p:nvSpPr>
          <p:spPr>
            <a:xfrm>
              <a:off x="4318902" y="3001311"/>
              <a:ext cx="1762607" cy="1860232"/>
            </a:xfrm>
            <a:custGeom>
              <a:avLst/>
              <a:gdLst>
                <a:gd name="connsiteX0" fmla="*/ 1302350 w 1740535"/>
                <a:gd name="connsiteY0" fmla="*/ 440833 h 1740535"/>
                <a:gd name="connsiteX1" fmla="*/ 1559138 w 1740535"/>
                <a:gd name="connsiteY1" fmla="*/ 363442 h 1740535"/>
                <a:gd name="connsiteX2" fmla="*/ 1653626 w 1740535"/>
                <a:gd name="connsiteY2" fmla="*/ 527101 h 1740535"/>
                <a:gd name="connsiteX3" fmla="*/ 1458210 w 1740535"/>
                <a:gd name="connsiteY3" fmla="*/ 710790 h 1740535"/>
                <a:gd name="connsiteX4" fmla="*/ 1458210 w 1740535"/>
                <a:gd name="connsiteY4" fmla="*/ 1029745 h 1740535"/>
                <a:gd name="connsiteX5" fmla="*/ 1653626 w 1740535"/>
                <a:gd name="connsiteY5" fmla="*/ 1213434 h 1740535"/>
                <a:gd name="connsiteX6" fmla="*/ 1559138 w 1740535"/>
                <a:gd name="connsiteY6" fmla="*/ 1377093 h 1740535"/>
                <a:gd name="connsiteX7" fmla="*/ 1302350 w 1740535"/>
                <a:gd name="connsiteY7" fmla="*/ 1299702 h 1740535"/>
                <a:gd name="connsiteX8" fmla="*/ 1026127 w 1740535"/>
                <a:gd name="connsiteY8" fmla="*/ 1459179 h 1740535"/>
                <a:gd name="connsiteX9" fmla="*/ 964756 w 1740535"/>
                <a:gd name="connsiteY9" fmla="*/ 1720259 h 1740535"/>
                <a:gd name="connsiteX10" fmla="*/ 775779 w 1740535"/>
                <a:gd name="connsiteY10" fmla="*/ 1720259 h 1740535"/>
                <a:gd name="connsiteX11" fmla="*/ 714408 w 1740535"/>
                <a:gd name="connsiteY11" fmla="*/ 1459179 h 1740535"/>
                <a:gd name="connsiteX12" fmla="*/ 438185 w 1740535"/>
                <a:gd name="connsiteY12" fmla="*/ 1299702 h 1740535"/>
                <a:gd name="connsiteX13" fmla="*/ 181397 w 1740535"/>
                <a:gd name="connsiteY13" fmla="*/ 1377093 h 1740535"/>
                <a:gd name="connsiteX14" fmla="*/ 86909 w 1740535"/>
                <a:gd name="connsiteY14" fmla="*/ 1213434 h 1740535"/>
                <a:gd name="connsiteX15" fmla="*/ 282325 w 1740535"/>
                <a:gd name="connsiteY15" fmla="*/ 1029745 h 1740535"/>
                <a:gd name="connsiteX16" fmla="*/ 282325 w 1740535"/>
                <a:gd name="connsiteY16" fmla="*/ 710790 h 1740535"/>
                <a:gd name="connsiteX17" fmla="*/ 86909 w 1740535"/>
                <a:gd name="connsiteY17" fmla="*/ 527101 h 1740535"/>
                <a:gd name="connsiteX18" fmla="*/ 181397 w 1740535"/>
                <a:gd name="connsiteY18" fmla="*/ 363442 h 1740535"/>
                <a:gd name="connsiteX19" fmla="*/ 438185 w 1740535"/>
                <a:gd name="connsiteY19" fmla="*/ 440833 h 1740535"/>
                <a:gd name="connsiteX20" fmla="*/ 714408 w 1740535"/>
                <a:gd name="connsiteY20" fmla="*/ 281356 h 1740535"/>
                <a:gd name="connsiteX21" fmla="*/ 775779 w 1740535"/>
                <a:gd name="connsiteY21" fmla="*/ 20276 h 1740535"/>
                <a:gd name="connsiteX22" fmla="*/ 964756 w 1740535"/>
                <a:gd name="connsiteY22" fmla="*/ 20276 h 1740535"/>
                <a:gd name="connsiteX23" fmla="*/ 1026127 w 1740535"/>
                <a:gd name="connsiteY23" fmla="*/ 281356 h 1740535"/>
                <a:gd name="connsiteX24" fmla="*/ 1302350 w 1740535"/>
                <a:gd name="connsiteY24" fmla="*/ 440833 h 174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40535" h="1740535">
                  <a:moveTo>
                    <a:pt x="1302350" y="440833"/>
                  </a:moveTo>
                  <a:lnTo>
                    <a:pt x="1559138" y="363442"/>
                  </a:lnTo>
                  <a:lnTo>
                    <a:pt x="1653626" y="527101"/>
                  </a:lnTo>
                  <a:lnTo>
                    <a:pt x="1458210" y="710790"/>
                  </a:lnTo>
                  <a:cubicBezTo>
                    <a:pt x="1486537" y="815221"/>
                    <a:pt x="1486537" y="925313"/>
                    <a:pt x="1458210" y="1029745"/>
                  </a:cubicBezTo>
                  <a:lnTo>
                    <a:pt x="1653626" y="1213434"/>
                  </a:lnTo>
                  <a:lnTo>
                    <a:pt x="1559138" y="1377093"/>
                  </a:lnTo>
                  <a:lnTo>
                    <a:pt x="1302350" y="1299702"/>
                  </a:lnTo>
                  <a:cubicBezTo>
                    <a:pt x="1226073" y="1376449"/>
                    <a:pt x="1130731" y="1431495"/>
                    <a:pt x="1026127" y="1459179"/>
                  </a:cubicBezTo>
                  <a:lnTo>
                    <a:pt x="964756" y="1720259"/>
                  </a:lnTo>
                  <a:lnTo>
                    <a:pt x="775779" y="1720259"/>
                  </a:lnTo>
                  <a:lnTo>
                    <a:pt x="714408" y="1459179"/>
                  </a:lnTo>
                  <a:cubicBezTo>
                    <a:pt x="609804" y="1431495"/>
                    <a:pt x="514462" y="1376449"/>
                    <a:pt x="438185" y="1299702"/>
                  </a:cubicBezTo>
                  <a:lnTo>
                    <a:pt x="181397" y="1377093"/>
                  </a:lnTo>
                  <a:lnTo>
                    <a:pt x="86909" y="1213434"/>
                  </a:lnTo>
                  <a:lnTo>
                    <a:pt x="282325" y="1029745"/>
                  </a:lnTo>
                  <a:cubicBezTo>
                    <a:pt x="253998" y="925314"/>
                    <a:pt x="253998" y="815222"/>
                    <a:pt x="282325" y="710790"/>
                  </a:cubicBezTo>
                  <a:lnTo>
                    <a:pt x="86909" y="527101"/>
                  </a:lnTo>
                  <a:lnTo>
                    <a:pt x="181397" y="363442"/>
                  </a:lnTo>
                  <a:lnTo>
                    <a:pt x="438185" y="440833"/>
                  </a:lnTo>
                  <a:cubicBezTo>
                    <a:pt x="514462" y="364086"/>
                    <a:pt x="609804" y="309040"/>
                    <a:pt x="714408" y="281356"/>
                  </a:cubicBezTo>
                  <a:lnTo>
                    <a:pt x="775779" y="20276"/>
                  </a:lnTo>
                  <a:lnTo>
                    <a:pt x="964756" y="20276"/>
                  </a:lnTo>
                  <a:lnTo>
                    <a:pt x="1026127" y="281356"/>
                  </a:lnTo>
                  <a:cubicBezTo>
                    <a:pt x="1130731" y="309040"/>
                    <a:pt x="1226073" y="364086"/>
                    <a:pt x="1302350" y="440833"/>
                  </a:cubicBez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83268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505" tIns="461153" rIns="458505" bIns="461153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노동시장</a:t>
              </a:r>
              <a:endParaRPr lang="en-US" altLang="ko-KR" sz="1600" kern="120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성차별</a:t>
              </a: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411C67F2-3951-B543-AD2C-B8F5082F2778}"/>
                </a:ext>
              </a:extLst>
            </p:cNvPr>
            <p:cNvSpPr/>
            <p:nvPr/>
          </p:nvSpPr>
          <p:spPr>
            <a:xfrm>
              <a:off x="5112076" y="1513125"/>
              <a:ext cx="2115129" cy="2232279"/>
            </a:xfrm>
            <a:custGeom>
              <a:avLst/>
              <a:gdLst>
                <a:gd name="connsiteX0" fmla="*/ 1276037 w 1705369"/>
                <a:gd name="connsiteY0" fmla="*/ 431927 h 1705369"/>
                <a:gd name="connsiteX1" fmla="*/ 1527637 w 1705369"/>
                <a:gd name="connsiteY1" fmla="*/ 356099 h 1705369"/>
                <a:gd name="connsiteX2" fmla="*/ 1620216 w 1705369"/>
                <a:gd name="connsiteY2" fmla="*/ 516451 h 1705369"/>
                <a:gd name="connsiteX3" fmla="*/ 1428748 w 1705369"/>
                <a:gd name="connsiteY3" fmla="*/ 696429 h 1705369"/>
                <a:gd name="connsiteX4" fmla="*/ 1428748 w 1705369"/>
                <a:gd name="connsiteY4" fmla="*/ 1008940 h 1705369"/>
                <a:gd name="connsiteX5" fmla="*/ 1620216 w 1705369"/>
                <a:gd name="connsiteY5" fmla="*/ 1188918 h 1705369"/>
                <a:gd name="connsiteX6" fmla="*/ 1527637 w 1705369"/>
                <a:gd name="connsiteY6" fmla="*/ 1349270 h 1705369"/>
                <a:gd name="connsiteX7" fmla="*/ 1276037 w 1705369"/>
                <a:gd name="connsiteY7" fmla="*/ 1273442 h 1705369"/>
                <a:gd name="connsiteX8" fmla="*/ 1005395 w 1705369"/>
                <a:gd name="connsiteY8" fmla="*/ 1429697 h 1705369"/>
                <a:gd name="connsiteX9" fmla="*/ 945264 w 1705369"/>
                <a:gd name="connsiteY9" fmla="*/ 1685503 h 1705369"/>
                <a:gd name="connsiteX10" fmla="*/ 760105 w 1705369"/>
                <a:gd name="connsiteY10" fmla="*/ 1685503 h 1705369"/>
                <a:gd name="connsiteX11" fmla="*/ 699974 w 1705369"/>
                <a:gd name="connsiteY11" fmla="*/ 1429698 h 1705369"/>
                <a:gd name="connsiteX12" fmla="*/ 429332 w 1705369"/>
                <a:gd name="connsiteY12" fmla="*/ 1273443 h 1705369"/>
                <a:gd name="connsiteX13" fmla="*/ 177732 w 1705369"/>
                <a:gd name="connsiteY13" fmla="*/ 1349270 h 1705369"/>
                <a:gd name="connsiteX14" fmla="*/ 85153 w 1705369"/>
                <a:gd name="connsiteY14" fmla="*/ 1188918 h 1705369"/>
                <a:gd name="connsiteX15" fmla="*/ 276621 w 1705369"/>
                <a:gd name="connsiteY15" fmla="*/ 1008940 h 1705369"/>
                <a:gd name="connsiteX16" fmla="*/ 276621 w 1705369"/>
                <a:gd name="connsiteY16" fmla="*/ 696429 h 1705369"/>
                <a:gd name="connsiteX17" fmla="*/ 85153 w 1705369"/>
                <a:gd name="connsiteY17" fmla="*/ 516451 h 1705369"/>
                <a:gd name="connsiteX18" fmla="*/ 177732 w 1705369"/>
                <a:gd name="connsiteY18" fmla="*/ 356099 h 1705369"/>
                <a:gd name="connsiteX19" fmla="*/ 429332 w 1705369"/>
                <a:gd name="connsiteY19" fmla="*/ 431927 h 1705369"/>
                <a:gd name="connsiteX20" fmla="*/ 699974 w 1705369"/>
                <a:gd name="connsiteY20" fmla="*/ 275672 h 1705369"/>
                <a:gd name="connsiteX21" fmla="*/ 760105 w 1705369"/>
                <a:gd name="connsiteY21" fmla="*/ 19866 h 1705369"/>
                <a:gd name="connsiteX22" fmla="*/ 945264 w 1705369"/>
                <a:gd name="connsiteY22" fmla="*/ 19866 h 1705369"/>
                <a:gd name="connsiteX23" fmla="*/ 1005395 w 1705369"/>
                <a:gd name="connsiteY23" fmla="*/ 275671 h 1705369"/>
                <a:gd name="connsiteX24" fmla="*/ 1276037 w 1705369"/>
                <a:gd name="connsiteY24" fmla="*/ 431926 h 1705369"/>
                <a:gd name="connsiteX25" fmla="*/ 1276037 w 1705369"/>
                <a:gd name="connsiteY25" fmla="*/ 431927 h 170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5369" h="1705369">
                  <a:moveTo>
                    <a:pt x="1097655" y="431379"/>
                  </a:moveTo>
                  <a:lnTo>
                    <a:pt x="1280062" y="318406"/>
                  </a:lnTo>
                  <a:lnTo>
                    <a:pt x="1386963" y="425307"/>
                  </a:lnTo>
                  <a:lnTo>
                    <a:pt x="1273991" y="607713"/>
                  </a:lnTo>
                  <a:cubicBezTo>
                    <a:pt x="1317503" y="682547"/>
                    <a:pt x="1340298" y="767619"/>
                    <a:pt x="1340032" y="854183"/>
                  </a:cubicBezTo>
                  <a:lnTo>
                    <a:pt x="1529072" y="955665"/>
                  </a:lnTo>
                  <a:lnTo>
                    <a:pt x="1489943" y="1101695"/>
                  </a:lnTo>
                  <a:lnTo>
                    <a:pt x="1275488" y="1095060"/>
                  </a:lnTo>
                  <a:cubicBezTo>
                    <a:pt x="1232437" y="1170160"/>
                    <a:pt x="1170160" y="1232437"/>
                    <a:pt x="1095060" y="1275488"/>
                  </a:cubicBezTo>
                  <a:lnTo>
                    <a:pt x="1101695" y="1489943"/>
                  </a:lnTo>
                  <a:lnTo>
                    <a:pt x="955665" y="1529072"/>
                  </a:lnTo>
                  <a:lnTo>
                    <a:pt x="854183" y="1340032"/>
                  </a:lnTo>
                  <a:cubicBezTo>
                    <a:pt x="767619" y="1340298"/>
                    <a:pt x="682547" y="1317503"/>
                    <a:pt x="607714" y="1273991"/>
                  </a:cubicBezTo>
                  <a:lnTo>
                    <a:pt x="425307" y="1386963"/>
                  </a:lnTo>
                  <a:lnTo>
                    <a:pt x="318406" y="1280062"/>
                  </a:lnTo>
                  <a:lnTo>
                    <a:pt x="431378" y="1097656"/>
                  </a:lnTo>
                  <a:cubicBezTo>
                    <a:pt x="387866" y="1022822"/>
                    <a:pt x="365071" y="937750"/>
                    <a:pt x="365337" y="851186"/>
                  </a:cubicBezTo>
                  <a:lnTo>
                    <a:pt x="176297" y="749704"/>
                  </a:lnTo>
                  <a:lnTo>
                    <a:pt x="215426" y="603674"/>
                  </a:lnTo>
                  <a:lnTo>
                    <a:pt x="429881" y="610309"/>
                  </a:lnTo>
                  <a:cubicBezTo>
                    <a:pt x="472932" y="535209"/>
                    <a:pt x="535209" y="472932"/>
                    <a:pt x="610309" y="429881"/>
                  </a:cubicBezTo>
                  <a:lnTo>
                    <a:pt x="603674" y="215426"/>
                  </a:lnTo>
                  <a:lnTo>
                    <a:pt x="749704" y="176297"/>
                  </a:lnTo>
                  <a:lnTo>
                    <a:pt x="851186" y="365337"/>
                  </a:lnTo>
                  <a:cubicBezTo>
                    <a:pt x="937750" y="365071"/>
                    <a:pt x="1022822" y="387866"/>
                    <a:pt x="1097655" y="431378"/>
                  </a:cubicBezTo>
                  <a:lnTo>
                    <a:pt x="1097655" y="431379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83268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5994" tIns="585994" rIns="585995" bIns="585995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성범죄 </a:t>
              </a:r>
              <a:endParaRPr lang="en-US" altLang="ko-KR" sz="1600" kern="120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피해 증가</a:t>
              </a:r>
            </a:p>
          </p:txBody>
        </p:sp>
        <p:sp>
          <p:nvSpPr>
            <p:cNvPr id="12" name="원형 화살표[C] 11">
              <a:extLst>
                <a:ext uri="{FF2B5EF4-FFF2-40B4-BE49-F238E27FC236}">
                  <a16:creationId xmlns:a16="http://schemas.microsoft.com/office/drawing/2014/main" id="{F6828EE4-5C35-8B4C-97A3-2486FAA4A2E6}"/>
                </a:ext>
              </a:extLst>
            </p:cNvPr>
            <p:cNvSpPr/>
            <p:nvPr/>
          </p:nvSpPr>
          <p:spPr>
            <a:xfrm>
              <a:off x="5544377" y="3218868"/>
              <a:ext cx="3102188" cy="3274007"/>
            </a:xfrm>
            <a:prstGeom prst="circularArrow">
              <a:avLst>
                <a:gd name="adj1" fmla="val 4687"/>
                <a:gd name="adj2" fmla="val 299029"/>
                <a:gd name="adj3" fmla="val 2519837"/>
                <a:gd name="adj4" fmla="val 15853391"/>
                <a:gd name="adj5" fmla="val 5469"/>
              </a:avLst>
            </a:prstGeom>
            <a:solidFill>
              <a:schemeClr val="accent2">
                <a:alpha val="7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ore-KR" altLang="en-US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3" name="도형 12">
              <a:extLst>
                <a:ext uri="{FF2B5EF4-FFF2-40B4-BE49-F238E27FC236}">
                  <a16:creationId xmlns:a16="http://schemas.microsoft.com/office/drawing/2014/main" id="{09D75120-0E93-EB47-8F75-533F287C235F}"/>
                </a:ext>
              </a:extLst>
            </p:cNvPr>
            <p:cNvSpPr/>
            <p:nvPr/>
          </p:nvSpPr>
          <p:spPr>
            <a:xfrm>
              <a:off x="4006748" y="2588991"/>
              <a:ext cx="2253934" cy="2378771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chemeClr val="accent2">
                <a:alpha val="7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ore-KR" altLang="en-US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4" name="원형 화살표[C] 13">
              <a:extLst>
                <a:ext uri="{FF2B5EF4-FFF2-40B4-BE49-F238E27FC236}">
                  <a16:creationId xmlns:a16="http://schemas.microsoft.com/office/drawing/2014/main" id="{24DD3C97-2697-2548-95D7-1E3A83F90E4E}"/>
                </a:ext>
              </a:extLst>
            </p:cNvPr>
            <p:cNvSpPr/>
            <p:nvPr/>
          </p:nvSpPr>
          <p:spPr>
            <a:xfrm>
              <a:off x="4906671" y="1317993"/>
              <a:ext cx="2430194" cy="2564794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solidFill>
              <a:schemeClr val="accent2">
                <a:alpha val="7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ore-KR" altLang="en-US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D7406A-8825-5E44-811E-A299C595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291419-840F-7548-9DC9-5249DF26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5C465E-6042-B14F-A7CF-DEB0DA3A7281}"/>
              </a:ext>
            </a:extLst>
          </p:cNvPr>
          <p:cNvGrpSpPr/>
          <p:nvPr/>
        </p:nvGrpSpPr>
        <p:grpSpPr>
          <a:xfrm>
            <a:off x="7205469" y="2446019"/>
            <a:ext cx="4114800" cy="2796869"/>
            <a:chOff x="6205288" y="1968883"/>
            <a:chExt cx="5114981" cy="3274006"/>
          </a:xfrm>
        </p:grpSpPr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433DC4C8-B2D4-4046-8A15-AF4DF413925E}"/>
                </a:ext>
              </a:extLst>
            </p:cNvPr>
            <p:cNvSpPr/>
            <p:nvPr/>
          </p:nvSpPr>
          <p:spPr>
            <a:xfrm>
              <a:off x="7433907" y="4003678"/>
              <a:ext cx="1437309" cy="1239211"/>
            </a:xfrm>
            <a:custGeom>
              <a:avLst/>
              <a:gdLst>
                <a:gd name="connsiteX0" fmla="*/ 0 w 1437309"/>
                <a:gd name="connsiteY0" fmla="*/ 619606 h 1239211"/>
                <a:gd name="connsiteX1" fmla="*/ 309803 w 1437309"/>
                <a:gd name="connsiteY1" fmla="*/ 0 h 1239211"/>
                <a:gd name="connsiteX2" fmla="*/ 1127506 w 1437309"/>
                <a:gd name="connsiteY2" fmla="*/ 0 h 1239211"/>
                <a:gd name="connsiteX3" fmla="*/ 1437309 w 1437309"/>
                <a:gd name="connsiteY3" fmla="*/ 619606 h 1239211"/>
                <a:gd name="connsiteX4" fmla="*/ 1127506 w 1437309"/>
                <a:gd name="connsiteY4" fmla="*/ 1239211 h 1239211"/>
                <a:gd name="connsiteX5" fmla="*/ 309803 w 1437309"/>
                <a:gd name="connsiteY5" fmla="*/ 1239211 h 1239211"/>
                <a:gd name="connsiteX6" fmla="*/ 0 w 1437309"/>
                <a:gd name="connsiteY6" fmla="*/ 619606 h 123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309" h="1239211">
                  <a:moveTo>
                    <a:pt x="0" y="619606"/>
                  </a:moveTo>
                  <a:lnTo>
                    <a:pt x="309803" y="0"/>
                  </a:lnTo>
                  <a:lnTo>
                    <a:pt x="1127506" y="0"/>
                  </a:lnTo>
                  <a:lnTo>
                    <a:pt x="1437309" y="619606"/>
                  </a:lnTo>
                  <a:lnTo>
                    <a:pt x="1127506" y="1239211"/>
                  </a:lnTo>
                  <a:lnTo>
                    <a:pt x="309803" y="1239211"/>
                  </a:lnTo>
                  <a:lnTo>
                    <a:pt x="0" y="619606"/>
                  </a:lnTo>
                  <a:close/>
                </a:path>
              </a:pathLst>
            </a:custGeom>
            <a:solidFill>
              <a:schemeClr val="accent2">
                <a:alpha val="8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043" tIns="215162" rIns="223043" bIns="215162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>
                  <a:solidFill>
                    <a:schemeClr val="bg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자살       </a:t>
              </a:r>
              <a:r>
                <a:rPr lang="ko-KR" altLang="en-US" sz="1800" kern="1200" err="1">
                  <a:solidFill>
                    <a:schemeClr val="bg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시도율</a:t>
              </a:r>
              <a:endParaRPr lang="ko-KR" altLang="en-US" sz="1800" kern="1200">
                <a:solidFill>
                  <a:schemeClr val="bg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1" name="육각형[H] 20">
              <a:extLst>
                <a:ext uri="{FF2B5EF4-FFF2-40B4-BE49-F238E27FC236}">
                  <a16:creationId xmlns:a16="http://schemas.microsoft.com/office/drawing/2014/main" id="{3746569B-AF7F-9048-BD17-6067662D59E5}"/>
                </a:ext>
              </a:extLst>
            </p:cNvPr>
            <p:cNvSpPr/>
            <p:nvPr/>
          </p:nvSpPr>
          <p:spPr>
            <a:xfrm>
              <a:off x="6205288" y="3338072"/>
              <a:ext cx="1437309" cy="1239211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400">
              <a:solidFill>
                <a:schemeClr val="accent1">
                  <a:alpha val="83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FB91C1D4-107C-D245-8118-2215CE8FE3BC}"/>
                </a:ext>
              </a:extLst>
            </p:cNvPr>
            <p:cNvSpPr/>
            <p:nvPr/>
          </p:nvSpPr>
          <p:spPr>
            <a:xfrm>
              <a:off x="8658433" y="3323339"/>
              <a:ext cx="1437309" cy="1239211"/>
            </a:xfrm>
            <a:custGeom>
              <a:avLst/>
              <a:gdLst>
                <a:gd name="connsiteX0" fmla="*/ 0 w 1437309"/>
                <a:gd name="connsiteY0" fmla="*/ 619606 h 1239211"/>
                <a:gd name="connsiteX1" fmla="*/ 309803 w 1437309"/>
                <a:gd name="connsiteY1" fmla="*/ 0 h 1239211"/>
                <a:gd name="connsiteX2" fmla="*/ 1127506 w 1437309"/>
                <a:gd name="connsiteY2" fmla="*/ 0 h 1239211"/>
                <a:gd name="connsiteX3" fmla="*/ 1437309 w 1437309"/>
                <a:gd name="connsiteY3" fmla="*/ 619606 h 1239211"/>
                <a:gd name="connsiteX4" fmla="*/ 1127506 w 1437309"/>
                <a:gd name="connsiteY4" fmla="*/ 1239211 h 1239211"/>
                <a:gd name="connsiteX5" fmla="*/ 309803 w 1437309"/>
                <a:gd name="connsiteY5" fmla="*/ 1239211 h 1239211"/>
                <a:gd name="connsiteX6" fmla="*/ 0 w 1437309"/>
                <a:gd name="connsiteY6" fmla="*/ 619606 h 123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309" h="1239211">
                  <a:moveTo>
                    <a:pt x="0" y="619606"/>
                  </a:moveTo>
                  <a:lnTo>
                    <a:pt x="309803" y="0"/>
                  </a:lnTo>
                  <a:lnTo>
                    <a:pt x="1127506" y="0"/>
                  </a:lnTo>
                  <a:lnTo>
                    <a:pt x="1437309" y="619606"/>
                  </a:lnTo>
                  <a:lnTo>
                    <a:pt x="1127506" y="1239211"/>
                  </a:lnTo>
                  <a:lnTo>
                    <a:pt x="309803" y="1239211"/>
                  </a:lnTo>
                  <a:lnTo>
                    <a:pt x="0" y="619606"/>
                  </a:lnTo>
                  <a:close/>
                </a:path>
              </a:pathLst>
            </a:custGeom>
            <a:solidFill>
              <a:schemeClr val="accent2">
                <a:alpha val="8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043" tIns="215162" rIns="223043" bIns="215162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>
                  <a:solidFill>
                    <a:schemeClr val="bg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자살률</a:t>
              </a:r>
            </a:p>
          </p:txBody>
        </p:sp>
        <p:sp>
          <p:nvSpPr>
            <p:cNvPr id="25" name="육각형[H] 24">
              <a:extLst>
                <a:ext uri="{FF2B5EF4-FFF2-40B4-BE49-F238E27FC236}">
                  <a16:creationId xmlns:a16="http://schemas.microsoft.com/office/drawing/2014/main" id="{345AAF34-18F2-7442-99D7-29E73CA138D3}"/>
                </a:ext>
              </a:extLst>
            </p:cNvPr>
            <p:cNvSpPr/>
            <p:nvPr/>
          </p:nvSpPr>
          <p:spPr>
            <a:xfrm>
              <a:off x="9882960" y="4003678"/>
              <a:ext cx="1437309" cy="1239211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400">
              <a:solidFill>
                <a:schemeClr val="accent1">
                  <a:alpha val="83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3FEA3144-A6C8-E748-8DC3-A05F5D7A02BC}"/>
                </a:ext>
              </a:extLst>
            </p:cNvPr>
            <p:cNvSpPr/>
            <p:nvPr/>
          </p:nvSpPr>
          <p:spPr>
            <a:xfrm>
              <a:off x="7433907" y="2645947"/>
              <a:ext cx="1437309" cy="1239211"/>
            </a:xfrm>
            <a:custGeom>
              <a:avLst/>
              <a:gdLst>
                <a:gd name="connsiteX0" fmla="*/ 0 w 1437309"/>
                <a:gd name="connsiteY0" fmla="*/ 619606 h 1239211"/>
                <a:gd name="connsiteX1" fmla="*/ 309803 w 1437309"/>
                <a:gd name="connsiteY1" fmla="*/ 0 h 1239211"/>
                <a:gd name="connsiteX2" fmla="*/ 1127506 w 1437309"/>
                <a:gd name="connsiteY2" fmla="*/ 0 h 1239211"/>
                <a:gd name="connsiteX3" fmla="*/ 1437309 w 1437309"/>
                <a:gd name="connsiteY3" fmla="*/ 619606 h 1239211"/>
                <a:gd name="connsiteX4" fmla="*/ 1127506 w 1437309"/>
                <a:gd name="connsiteY4" fmla="*/ 1239211 h 1239211"/>
                <a:gd name="connsiteX5" fmla="*/ 309803 w 1437309"/>
                <a:gd name="connsiteY5" fmla="*/ 1239211 h 1239211"/>
                <a:gd name="connsiteX6" fmla="*/ 0 w 1437309"/>
                <a:gd name="connsiteY6" fmla="*/ 619606 h 123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309" h="1239211">
                  <a:moveTo>
                    <a:pt x="0" y="619606"/>
                  </a:moveTo>
                  <a:lnTo>
                    <a:pt x="309803" y="0"/>
                  </a:lnTo>
                  <a:lnTo>
                    <a:pt x="1127506" y="0"/>
                  </a:lnTo>
                  <a:lnTo>
                    <a:pt x="1437309" y="619606"/>
                  </a:lnTo>
                  <a:lnTo>
                    <a:pt x="1127506" y="1239211"/>
                  </a:lnTo>
                  <a:lnTo>
                    <a:pt x="309803" y="1239211"/>
                  </a:lnTo>
                  <a:lnTo>
                    <a:pt x="0" y="619606"/>
                  </a:lnTo>
                  <a:close/>
                </a:path>
              </a:pathLst>
            </a:custGeom>
            <a:solidFill>
              <a:schemeClr val="accent2">
                <a:alpha val="8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043" tIns="215162" rIns="223043" bIns="215162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>
                  <a:solidFill>
                    <a:schemeClr val="bg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우울증</a:t>
              </a:r>
            </a:p>
          </p:txBody>
        </p:sp>
        <p:sp>
          <p:nvSpPr>
            <p:cNvPr id="29" name="육각형[H] 28">
              <a:extLst>
                <a:ext uri="{FF2B5EF4-FFF2-40B4-BE49-F238E27FC236}">
                  <a16:creationId xmlns:a16="http://schemas.microsoft.com/office/drawing/2014/main" id="{505BB0AF-987B-244C-80B2-6BC3A1170BAA}"/>
                </a:ext>
              </a:extLst>
            </p:cNvPr>
            <p:cNvSpPr/>
            <p:nvPr/>
          </p:nvSpPr>
          <p:spPr>
            <a:xfrm>
              <a:off x="8658433" y="1968883"/>
              <a:ext cx="1437309" cy="1239211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400">
              <a:solidFill>
                <a:schemeClr val="accent1">
                  <a:alpha val="83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2AF25B-726A-5C46-83B2-FF85547C59A9}"/>
                </a:ext>
              </a:extLst>
            </p:cNvPr>
            <p:cNvSpPr txBox="1"/>
            <p:nvPr/>
          </p:nvSpPr>
          <p:spPr>
            <a:xfrm>
              <a:off x="9053921" y="2415724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청년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ABA0C8-5D14-7948-8300-B53FE5DC48BE}"/>
                </a:ext>
              </a:extLst>
            </p:cNvPr>
            <p:cNvSpPr txBox="1"/>
            <p:nvPr/>
          </p:nvSpPr>
          <p:spPr>
            <a:xfrm>
              <a:off x="6600776" y="3819012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여성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F0639D-BAEF-7645-A42C-71B2126AFB00}"/>
                </a:ext>
              </a:extLst>
            </p:cNvPr>
            <p:cNvSpPr txBox="1"/>
            <p:nvPr/>
          </p:nvSpPr>
          <p:spPr>
            <a:xfrm>
              <a:off x="10276845" y="443861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</a:t>
              </a:r>
              <a:r>
                <a:rPr kumimoji="1" lang="en-US" altLang="ko-KR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</a:t>
              </a:r>
              <a:r>
                <a:rPr kumimoji="1" lang="ko-KR" altLang="en-US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대</a:t>
              </a:r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42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021649-FE95-CB4B-B6EC-003BAD7E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67" y="1274024"/>
            <a:ext cx="9664065" cy="51245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AF5FB-2711-E145-8E2C-AAB8A9F295F2}"/>
              </a:ext>
            </a:extLst>
          </p:cNvPr>
          <p:cNvSpPr txBox="1"/>
          <p:nvPr/>
        </p:nvSpPr>
        <p:spPr>
          <a:xfrm>
            <a:off x="1160145" y="731520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en-US" altLang="ko-KR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ore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성범죄</a:t>
            </a:r>
            <a:r>
              <a:rPr kumimoji="1" lang="ko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피해 증가</a:t>
            </a:r>
            <a:endParaRPr kumimoji="1" lang="ko-Kore-KR" altLang="en-US" sz="3200" b="1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590B1-774F-6B4C-99C4-BD08D270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5FE2-56DF-3F42-A489-6F04EB29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309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AF5FB-2711-E145-8E2C-AAB8A9F295F2}"/>
              </a:ext>
            </a:extLst>
          </p:cNvPr>
          <p:cNvSpPr txBox="1"/>
          <p:nvPr/>
        </p:nvSpPr>
        <p:spPr>
          <a:xfrm>
            <a:off x="1160145" y="731520"/>
            <a:ext cx="3238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2)</a:t>
            </a:r>
            <a:r>
              <a:rPr kumimoji="1" lang="ko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노동시장 성차별</a:t>
            </a:r>
            <a:endParaRPr kumimoji="1" lang="en-US" altLang="ko-KR" sz="3200" b="1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en-US" altLang="ko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취업자의 성별 격차</a:t>
            </a:r>
            <a:endParaRPr kumimoji="1" lang="ko-Kore-KR" altLang="en-US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904B9-EF68-4D4C-80C6-7C7590E9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965FA3-ECF6-9948-B705-A63AFA4C4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D026B3-D5D2-E643-897B-AF0EEA70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80" y="1593294"/>
            <a:ext cx="8209640" cy="48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5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AF5FB-2711-E145-8E2C-AAB8A9F295F2}"/>
              </a:ext>
            </a:extLst>
          </p:cNvPr>
          <p:cNvSpPr txBox="1"/>
          <p:nvPr/>
        </p:nvSpPr>
        <p:spPr>
          <a:xfrm>
            <a:off x="1160145" y="731520"/>
            <a:ext cx="3238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2)</a:t>
            </a:r>
            <a:r>
              <a:rPr kumimoji="1" lang="ko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노동시장 성차별</a:t>
            </a:r>
            <a:endParaRPr kumimoji="1" lang="en-US" altLang="ko-KR" sz="3200" b="1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en-US" altLang="ko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취업자의 성별 격차</a:t>
            </a:r>
            <a:endParaRPr kumimoji="1" lang="ko-Kore-KR" altLang="en-US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904B9-EF68-4D4C-80C6-7C7590E9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965FA3-ECF6-9948-B705-A63AFA4C4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0441E2-9393-4F48-BAA6-21BCC7C5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27" y="1602621"/>
            <a:ext cx="8189183" cy="47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9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6AD76-C441-5947-871E-01184803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목</a:t>
            </a:r>
            <a:r>
              <a:rPr kumimoji="1" lang="ko-KR" altLang="en-US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ore-KR" altLang="en-US" b="1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0FAEE-B30A-C541-80EF-3464A44E9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8692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kumimoji="1" lang="ko-Kore-KR" altLang="en-US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조용한</a:t>
            </a:r>
            <a:r>
              <a:rPr kumimoji="1" lang="ko-KR" altLang="en-US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학살 (현황) </a:t>
            </a:r>
            <a:endParaRPr kumimoji="1" lang="en-US" altLang="ko-KR" sz="2000" dirty="0">
              <a:solidFill>
                <a:srgbClr val="45474A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lvl="1"/>
            <a:r>
              <a:rPr lang="ko-KR" altLang="ko-Kore-KR" sz="1800" dirty="0">
                <a:solidFill>
                  <a:srgbClr val="45474A"/>
                </a:solidFill>
              </a:rPr>
              <a:t>한국의 자살률 국제 비교 </a:t>
            </a:r>
            <a:r>
              <a:rPr lang="en-US" altLang="ko-KR" sz="1800" dirty="0">
                <a:solidFill>
                  <a:srgbClr val="45474A"/>
                </a:solidFill>
              </a:rPr>
              <a:t>(OECD 2</a:t>
            </a:r>
            <a:r>
              <a:rPr lang="ko-KR" altLang="ko-Kore-KR" sz="1800" dirty="0">
                <a:solidFill>
                  <a:srgbClr val="45474A"/>
                </a:solidFill>
              </a:rPr>
              <a:t>위</a:t>
            </a:r>
            <a:r>
              <a:rPr lang="en-US" altLang="ko-KR" sz="1800" dirty="0">
                <a:solidFill>
                  <a:srgbClr val="45474A"/>
                </a:solidFill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ko-KR" altLang="en-US" sz="1800" dirty="0">
                <a:solidFill>
                  <a:srgbClr val="45474A"/>
                </a:solidFill>
              </a:rPr>
              <a:t>코로나19 국면 청년 세대의 자살률 상승 관련 기사</a:t>
            </a:r>
            <a:endParaRPr lang="en-US" altLang="ko-KR" sz="1800" dirty="0">
              <a:solidFill>
                <a:srgbClr val="45474A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kumimoji="1" lang="en-US" altLang="ko-KR" sz="1800" dirty="0">
                <a:solidFill>
                  <a:srgbClr val="45474A"/>
                </a:solidFill>
              </a:rPr>
              <a:t>20</a:t>
            </a:r>
            <a:r>
              <a:rPr kumimoji="1" lang="ko-KR" altLang="en-US" sz="1800" dirty="0">
                <a:solidFill>
                  <a:srgbClr val="45474A"/>
                </a:solidFill>
              </a:rPr>
              <a:t>대 여성 자살률의 현황</a:t>
            </a:r>
            <a:endParaRPr kumimoji="1" lang="en-US" altLang="ko-KR" sz="1800" dirty="0">
              <a:solidFill>
                <a:srgbClr val="45474A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최근 </a:t>
            </a:r>
            <a:r>
              <a:rPr kumimoji="1" lang="en-US" altLang="ko-KR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5</a:t>
            </a: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년간 </a:t>
            </a:r>
            <a:r>
              <a:rPr kumimoji="1" lang="en-US" altLang="ko-KR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20</a:t>
            </a: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대 성별 자살률 </a:t>
            </a:r>
            <a:r>
              <a:rPr kumimoji="1" lang="en-US" altLang="ko-KR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+</a:t>
            </a: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성별 자살 </a:t>
            </a:r>
            <a:r>
              <a:rPr kumimoji="1" lang="ko-KR" altLang="en-US" sz="1400" dirty="0" err="1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시도율</a:t>
            </a: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kumimoji="1" lang="en-US" altLang="ko-KR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+</a:t>
            </a: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연령별 자살 </a:t>
            </a:r>
            <a:r>
              <a:rPr kumimoji="1" lang="ko-KR" altLang="en-US" sz="1400" dirty="0" err="1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시도율</a:t>
            </a:r>
            <a:endParaRPr kumimoji="1" lang="en-US" altLang="ko-KR" sz="1400" dirty="0">
              <a:solidFill>
                <a:srgbClr val="45474A"/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연령별</a:t>
            </a:r>
            <a:r>
              <a:rPr lang="en-US" altLang="ko-KR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/</a:t>
            </a:r>
            <a:r>
              <a:rPr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성별 자살자 수 </a:t>
            </a:r>
            <a:r>
              <a:rPr lang="en-US" altLang="ko-KR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(2019)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20</a:t>
            </a:r>
            <a:r>
              <a:rPr kumimoji="1" lang="ko-KR" altLang="en-US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대 여성 </a:t>
            </a:r>
            <a:r>
              <a:rPr kumimoji="1" lang="ko-KR" altLang="en-US" sz="2000" dirty="0" err="1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코호트에</a:t>
            </a:r>
            <a:r>
              <a:rPr kumimoji="1" lang="ko-KR" altLang="en-US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영향을 미치는 요인들</a:t>
            </a:r>
            <a:r>
              <a:rPr kumimoji="1" lang="en-US" altLang="ko-KR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열악한 사회적 환경 </a:t>
            </a:r>
            <a:r>
              <a:rPr kumimoji="1" lang="en-US" altLang="ko-KR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</a:t>
            </a:r>
            <a:r>
              <a:rPr kumimoji="1" lang="ko-KR" altLang="en-US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원인 분석</a:t>
            </a:r>
            <a:r>
              <a:rPr kumimoji="1" lang="en-US" altLang="ko-KR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ko-KR" altLang="en-US" sz="1800" dirty="0">
                <a:solidFill>
                  <a:srgbClr val="45474A"/>
                </a:solidFill>
              </a:rPr>
              <a:t>성범죄 피해 증가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ko-KR" altLang="en-US" sz="1800" dirty="0">
                <a:solidFill>
                  <a:srgbClr val="45474A"/>
                </a:solidFill>
              </a:rPr>
              <a:t>노동시장 성차별</a:t>
            </a:r>
            <a:endParaRPr kumimoji="1" lang="ko-KR" altLang="en-US" sz="1800" dirty="0">
              <a:solidFill>
                <a:srgbClr val="45474A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 취업자의 성별 격차</a:t>
            </a:r>
            <a:endParaRPr lang="en-US" altLang="ko-KR" sz="1400" dirty="0">
              <a:solidFill>
                <a:srgbClr val="45474A"/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 성별 임금 격차</a:t>
            </a:r>
            <a:endParaRPr lang="en-US" altLang="ko-KR" sz="1400" dirty="0">
              <a:solidFill>
                <a:srgbClr val="45474A"/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 여성의 낮은 종사상 지위</a:t>
            </a:r>
            <a:endParaRPr lang="en-US" altLang="ko-KR" sz="1400" dirty="0">
              <a:solidFill>
                <a:srgbClr val="45474A"/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kumimoji="1" lang="ko-KR" altLang="en-US" sz="1800" dirty="0">
                <a:solidFill>
                  <a:srgbClr val="45474A"/>
                </a:solidFill>
              </a:rPr>
              <a:t>여성의 높은 </a:t>
            </a:r>
            <a:r>
              <a:rPr kumimoji="1" lang="ko-KR" altLang="en-US" sz="1800" dirty="0" err="1">
                <a:solidFill>
                  <a:srgbClr val="45474A"/>
                </a:solidFill>
              </a:rPr>
              <a:t>성불평등</a:t>
            </a:r>
            <a:r>
              <a:rPr kumimoji="1" lang="ko-KR" altLang="en-US" sz="1800" dirty="0">
                <a:solidFill>
                  <a:srgbClr val="45474A"/>
                </a:solidFill>
              </a:rPr>
              <a:t> 인식</a:t>
            </a:r>
            <a:endParaRPr lang="en-US" altLang="ko-KR" sz="1800" dirty="0">
              <a:solidFill>
                <a:srgbClr val="45474A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solidFill>
                  <a:srgbClr val="45474A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 결론</a:t>
            </a:r>
            <a:endParaRPr kumimoji="1" lang="en-US" altLang="ko-KR" sz="2000" dirty="0">
              <a:solidFill>
                <a:srgbClr val="45474A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kumimoji="1" lang="ko-KR" altLang="en-US" sz="1800" dirty="0">
                <a:solidFill>
                  <a:srgbClr val="45474A"/>
                </a:solidFill>
              </a:rPr>
              <a:t>한계</a:t>
            </a:r>
            <a:endParaRPr kumimoji="1" lang="en-US" altLang="ko-KR" sz="1800" dirty="0">
              <a:solidFill>
                <a:srgbClr val="45474A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코로나 블루</a:t>
            </a:r>
            <a:endParaRPr kumimoji="1" lang="en-US" altLang="ko-KR" sz="1400" dirty="0">
              <a:solidFill>
                <a:srgbClr val="45474A"/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노인자살률에 대한 부족한 고찰</a:t>
            </a:r>
            <a:r>
              <a:rPr kumimoji="1" lang="en-US" altLang="ko-KR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?</a:t>
            </a: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endParaRPr kumimoji="1" lang="en-US" altLang="ko-KR" sz="1400" dirty="0">
              <a:solidFill>
                <a:srgbClr val="45474A"/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대안의 부재 </a:t>
            </a:r>
            <a:r>
              <a:rPr kumimoji="1" lang="en-US" altLang="ko-KR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(</a:t>
            </a:r>
            <a:r>
              <a:rPr kumimoji="1" lang="ko-KR" altLang="en-US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정부 정책의 한계</a:t>
            </a:r>
            <a:r>
              <a:rPr kumimoji="1" lang="en-US" altLang="ko-KR" sz="1400" dirty="0">
                <a:solidFill>
                  <a:srgbClr val="45474A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461C17-4BD1-4748-B53C-77B84F53E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D20B0D-AD5F-9042-8281-DF0B2C78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383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AF5FB-2711-E145-8E2C-AAB8A9F295F2}"/>
              </a:ext>
            </a:extLst>
          </p:cNvPr>
          <p:cNvSpPr txBox="1"/>
          <p:nvPr/>
        </p:nvSpPr>
        <p:spPr>
          <a:xfrm>
            <a:off x="1160145" y="731520"/>
            <a:ext cx="3238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2)</a:t>
            </a:r>
            <a:r>
              <a:rPr kumimoji="1" lang="ko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노동시장 성차별</a:t>
            </a:r>
            <a:endParaRPr kumimoji="1" lang="en-US" altLang="ko-KR" sz="3200" b="1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en-US" altLang="ko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성별 임금 격차</a:t>
            </a:r>
            <a:endParaRPr kumimoji="1" lang="ko-Kore-KR" altLang="en-US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C477F2-1F5D-8844-A0B5-48A89E5C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5D427A-3CE6-974D-A117-524104CB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A34CCA-BD92-FE41-A971-A6194701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16" y="1527141"/>
            <a:ext cx="8368968" cy="48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5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AF5FB-2711-E145-8E2C-AAB8A9F295F2}"/>
              </a:ext>
            </a:extLst>
          </p:cNvPr>
          <p:cNvSpPr txBox="1"/>
          <p:nvPr/>
        </p:nvSpPr>
        <p:spPr>
          <a:xfrm>
            <a:off x="1160145" y="731520"/>
            <a:ext cx="3238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2)</a:t>
            </a:r>
            <a:r>
              <a:rPr kumimoji="1" lang="ko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노동시장 성차별</a:t>
            </a:r>
            <a:endParaRPr kumimoji="1" lang="en-US" altLang="ko-KR" sz="3200" b="1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en-US" altLang="ko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성별 임금 격차</a:t>
            </a:r>
            <a:endParaRPr kumimoji="1" lang="ko-Kore-KR" altLang="en-US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C477F2-1F5D-8844-A0B5-48A89E5C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5D427A-3CE6-974D-A117-524104CB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8EABC597-4774-EA41-9DE2-AF602465C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3027" y="1593294"/>
            <a:ext cx="9505946" cy="4512001"/>
          </a:xfrm>
        </p:spPr>
      </p:pic>
    </p:spTree>
    <p:extLst>
      <p:ext uri="{BB962C8B-B14F-4D97-AF65-F5344CB8AC3E}">
        <p14:creationId xmlns:p14="http://schemas.microsoft.com/office/powerpoint/2010/main" val="335774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AF5FB-2711-E145-8E2C-AAB8A9F295F2}"/>
              </a:ext>
            </a:extLst>
          </p:cNvPr>
          <p:cNvSpPr txBox="1"/>
          <p:nvPr/>
        </p:nvSpPr>
        <p:spPr>
          <a:xfrm>
            <a:off x="1160145" y="731520"/>
            <a:ext cx="3238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2)</a:t>
            </a:r>
            <a:r>
              <a:rPr kumimoji="1" lang="ko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노동시장 성차별</a:t>
            </a:r>
            <a:endParaRPr kumimoji="1" lang="en-US" altLang="ko-KR" sz="3200" b="1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en-US" altLang="ko-KR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여성의 낮은 종사상 지위</a:t>
            </a:r>
            <a:endParaRPr kumimoji="1" lang="ko-Kore-KR" altLang="en-US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94D98-CCCC-D34A-97E4-78DA68B3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6B36E-7453-5E41-A778-A08910B5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A11E2D-36F7-3645-8575-D69BEB1E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11" y="1567490"/>
            <a:ext cx="3674119" cy="47771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5A901E-9529-8048-AE0F-DCA6D406C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70" y="1593294"/>
            <a:ext cx="3674120" cy="4751326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38A8FD3-501B-3D4E-A80E-1D66663676FC}"/>
              </a:ext>
            </a:extLst>
          </p:cNvPr>
          <p:cNvSpPr/>
          <p:nvPr/>
        </p:nvSpPr>
        <p:spPr>
          <a:xfrm>
            <a:off x="6833275" y="4840861"/>
            <a:ext cx="243804" cy="754380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64648C3-FDE4-5549-AFB0-4E2F0899E63F}"/>
              </a:ext>
            </a:extLst>
          </p:cNvPr>
          <p:cNvSpPr/>
          <p:nvPr/>
        </p:nvSpPr>
        <p:spPr>
          <a:xfrm>
            <a:off x="6833275" y="2002348"/>
            <a:ext cx="243804" cy="754380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C135EAC-EA74-D04E-BEB4-505017E2DB08}"/>
              </a:ext>
            </a:extLst>
          </p:cNvPr>
          <p:cNvSpPr/>
          <p:nvPr/>
        </p:nvSpPr>
        <p:spPr>
          <a:xfrm>
            <a:off x="1703070" y="4840861"/>
            <a:ext cx="243804" cy="754380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1188550-48D7-EC4E-BC5C-7E1F62031C17}"/>
              </a:ext>
            </a:extLst>
          </p:cNvPr>
          <p:cNvSpPr/>
          <p:nvPr/>
        </p:nvSpPr>
        <p:spPr>
          <a:xfrm>
            <a:off x="1703070" y="2002348"/>
            <a:ext cx="243804" cy="754380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5581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AF5FB-2711-E145-8E2C-AAB8A9F295F2}"/>
              </a:ext>
            </a:extLst>
          </p:cNvPr>
          <p:cNvSpPr txBox="1"/>
          <p:nvPr/>
        </p:nvSpPr>
        <p:spPr>
          <a:xfrm>
            <a:off x="1160145" y="731520"/>
            <a:ext cx="370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3)</a:t>
            </a:r>
            <a:r>
              <a:rPr kumimoji="1" lang="ko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3200" b="1" dirty="0" err="1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성불평등</a:t>
            </a:r>
            <a:r>
              <a:rPr kumimoji="1" lang="ko-KR" altLang="en-US" sz="32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인식 확산</a:t>
            </a:r>
            <a:endParaRPr kumimoji="1" lang="en-US" altLang="ko-KR" sz="3200" b="1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25F3AD-33EF-C146-BCAE-C1370B0A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826671-75F4-1C49-A597-2510FE6D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D45FE3A3-2310-1841-8ABC-55ED8A27E9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5E5AC-7D3E-4744-B3D1-49380DA3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06" y="1316295"/>
            <a:ext cx="8829988" cy="50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2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998C3-750E-864D-9EED-E0F8BDE2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482" y="201484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무엇이 </a:t>
            </a:r>
            <a:r>
              <a:rPr kumimoji="1" lang="en-US" altLang="ko-Kore-KR" b="1" dirty="0">
                <a:solidFill>
                  <a:srgbClr val="45474A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2</a:t>
            </a:r>
            <a:r>
              <a:rPr kumimoji="1" lang="en-US" altLang="ko-KR" b="1" dirty="0">
                <a:solidFill>
                  <a:srgbClr val="45474A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0</a:t>
            </a:r>
            <a:r>
              <a:rPr kumimoji="1" lang="ko-KR" altLang="en-US" b="1" dirty="0">
                <a:solidFill>
                  <a:srgbClr val="45474A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대 여성</a:t>
            </a:r>
            <a:r>
              <a:rPr kumimoji="1" lang="ko-KR" altLang="en-US" b="1" dirty="0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을 죽게 하나</a:t>
            </a:r>
            <a:r>
              <a:rPr kumimoji="1" lang="en-US" altLang="ko-KR" b="1" dirty="0">
                <a:solidFill>
                  <a:srgbClr val="45474A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?</a:t>
            </a:r>
            <a:endParaRPr kumimoji="1" lang="ko-Kore-KR" altLang="en-US" b="1" dirty="0">
              <a:solidFill>
                <a:srgbClr val="45474A"/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7C44A9-2481-6041-9A2D-CB03217C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22D3CD-4612-CC4C-A54F-7EE47E774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C1F3B-4E46-AF4B-A969-76F1F783B97A}"/>
              </a:ext>
            </a:extLst>
          </p:cNvPr>
          <p:cNvSpPr txBox="1"/>
          <p:nvPr/>
        </p:nvSpPr>
        <p:spPr>
          <a:xfrm>
            <a:off x="7614476" y="447382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성범죄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D4E39B-D055-5A44-A29A-E58CCE2552C8}"/>
              </a:ext>
            </a:extLst>
          </p:cNvPr>
          <p:cNvSpPr/>
          <p:nvPr/>
        </p:nvSpPr>
        <p:spPr>
          <a:xfrm>
            <a:off x="7614476" y="4113677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노동시장</a:t>
            </a:r>
            <a:endParaRPr kumimoji="1" lang="ko-Kore-KR" altLang="en-US" b="1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87BD2-BF4D-8F4E-91D5-93D193907CE7}"/>
              </a:ext>
            </a:extLst>
          </p:cNvPr>
          <p:cNvSpPr txBox="1"/>
          <p:nvPr/>
        </p:nvSpPr>
        <p:spPr>
          <a:xfrm>
            <a:off x="6258977" y="3682033"/>
            <a:ext cx="2497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기울어진</a:t>
            </a:r>
            <a:r>
              <a:rPr kumimoji="1" lang="ko-KR" altLang="en-US" sz="2400" b="1" dirty="0">
                <a:solidFill>
                  <a:srgbClr val="4547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한국사회</a:t>
            </a:r>
            <a:endParaRPr kumimoji="1" lang="ko-Kore-KR" altLang="en-US" sz="2400" b="1" dirty="0">
              <a:solidFill>
                <a:srgbClr val="45474A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D498C-53A7-5E46-ADB7-F67CABAD4922}"/>
              </a:ext>
            </a:extLst>
          </p:cNvPr>
          <p:cNvSpPr txBox="1"/>
          <p:nvPr/>
        </p:nvSpPr>
        <p:spPr>
          <a:xfrm>
            <a:off x="4684395" y="3105834"/>
            <a:ext cx="2823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solidFill>
                  <a:schemeClr val="accent5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눈을</a:t>
            </a:r>
            <a:r>
              <a:rPr kumimoji="1" lang="ko-KR" altLang="en-US" sz="3600" b="1" dirty="0">
                <a:solidFill>
                  <a:schemeClr val="accent5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뜬 여성들</a:t>
            </a:r>
            <a:endParaRPr kumimoji="1" lang="ko-Kore-KR" altLang="en-US" sz="3600" b="1" dirty="0">
              <a:solidFill>
                <a:schemeClr val="accent5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41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8" presetClass="exit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8" presetClass="exit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82478C-5DF5-DF4F-B6B4-28C20C36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0FBB76-74F3-C942-B66E-20B4BE3E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25</a:t>
            </a:fld>
            <a:endParaRPr kumimoji="1" lang="ko-Kore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EAF23C3-238B-F149-B205-EBADCB91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668ACB0-81B8-A841-8D88-69FBD1359DAA}"/>
              </a:ext>
            </a:extLst>
          </p:cNvPr>
          <p:cNvSpPr/>
          <p:nvPr/>
        </p:nvSpPr>
        <p:spPr>
          <a:xfrm>
            <a:off x="838200" y="5645426"/>
            <a:ext cx="1109870" cy="450574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1487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85213258-7AB2-4E93-996A-FC404B69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EBDF78-7CA5-D545-A662-6192F8657BB4}"/>
              </a:ext>
            </a:extLst>
          </p:cNvPr>
          <p:cNvSpPr/>
          <p:nvPr/>
        </p:nvSpPr>
        <p:spPr>
          <a:xfrm>
            <a:off x="1765005" y="1474381"/>
            <a:ext cx="8144540" cy="850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바닥글 개체 틀 49">
            <a:extLst>
              <a:ext uri="{FF2B5EF4-FFF2-40B4-BE49-F238E27FC236}">
                <a16:creationId xmlns:a16="http://schemas.microsoft.com/office/drawing/2014/main" id="{877EBF2D-2822-5B41-B0F4-F9F28A9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1" name="슬라이드 번호 개체 틀 50">
            <a:extLst>
              <a:ext uri="{FF2B5EF4-FFF2-40B4-BE49-F238E27FC236}">
                <a16:creationId xmlns:a16="http://schemas.microsoft.com/office/drawing/2014/main" id="{4BD78433-C5AF-014D-8FB5-2E53A9EE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618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코코 영상" descr="코코 영상">
            <a:hlinkClick r:id="" action="ppaction://media"/>
            <a:extLst>
              <a:ext uri="{FF2B5EF4-FFF2-40B4-BE49-F238E27FC236}">
                <a16:creationId xmlns:a16="http://schemas.microsoft.com/office/drawing/2014/main" id="{315B0FCC-6B32-B74B-93F2-9DBB96C434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252" y="636392"/>
            <a:ext cx="9929495" cy="5585215"/>
          </a:xfr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D2FEB97-3866-2D4B-B4A1-54117436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625227-0CA2-E849-8970-08F82DF7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441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B98CC-C803-F94D-BBCE-65653BAB0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385" y="2766218"/>
            <a:ext cx="6031230" cy="1325563"/>
          </a:xfrm>
        </p:spPr>
        <p:txBody>
          <a:bodyPr>
            <a:normAutofit/>
          </a:bodyPr>
          <a:lstStyle/>
          <a:p>
            <a:pPr algn="dist"/>
            <a:r>
              <a:rPr kumimoji="1" lang="en-US" altLang="ko-KR" sz="8000" b="1" dirty="0">
                <a:solidFill>
                  <a:srgbClr val="45474A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‘</a:t>
            </a:r>
            <a:r>
              <a:rPr kumimoji="1" lang="ko-Kore-KR" altLang="en-US" sz="8000" b="1" dirty="0">
                <a:solidFill>
                  <a:srgbClr val="45474A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조용한</a:t>
            </a:r>
            <a:r>
              <a:rPr kumimoji="1" lang="en-US" altLang="ko-Kore-KR" sz="8000" b="1" dirty="0">
                <a:solidFill>
                  <a:srgbClr val="45474A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’</a:t>
            </a:r>
            <a:r>
              <a:rPr kumimoji="1" lang="ko-KR" altLang="en-US" sz="8000" b="1" dirty="0">
                <a:solidFill>
                  <a:srgbClr val="45474A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 학살</a:t>
            </a:r>
            <a:endParaRPr kumimoji="1" lang="ko-Kore-KR" altLang="en-US" sz="8000" b="1" dirty="0">
              <a:solidFill>
                <a:srgbClr val="45474A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4BD011-CDCB-C946-96F9-8D018210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D30C7F-1581-7A4E-881E-A09CD4BD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329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928260-0876-904B-AEF7-118C9929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2607F-1C3D-414C-AF32-82B8EFDC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3238D4-39E8-DD4B-AF6E-46F5C0D3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88" y="466530"/>
            <a:ext cx="10278624" cy="59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8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D48594-767A-464E-8EE1-FA6FFB26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178BC4-3650-3344-A6AC-F205DAE5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7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7F787-BBFF-334A-BA92-0BC9B31E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89" y="466530"/>
            <a:ext cx="10278624" cy="592493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BF8B439-B2F9-6D4C-A8F4-ECE8885C4757}"/>
              </a:ext>
            </a:extLst>
          </p:cNvPr>
          <p:cNvSpPr/>
          <p:nvPr/>
        </p:nvSpPr>
        <p:spPr>
          <a:xfrm>
            <a:off x="4712191" y="985808"/>
            <a:ext cx="3274813" cy="1085588"/>
          </a:xfrm>
          <a:prstGeom prst="frame">
            <a:avLst>
              <a:gd name="adj1" fmla="val 2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653B9B-E43C-AB4E-B2AE-F562AE37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BF94EC-E343-E24D-96D2-819ED53C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EAD7D8-EC2D-164C-9B1F-AA37899E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11" y="521313"/>
            <a:ext cx="9534177" cy="58153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5E9AE2-92F8-D349-84B5-75F3AB7F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11" y="839755"/>
            <a:ext cx="9534177" cy="549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98CB9C-FE91-F04D-A91C-409426AFC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9"/>
          <a:stretch/>
        </p:blipFill>
        <p:spPr>
          <a:xfrm>
            <a:off x="415047" y="202628"/>
            <a:ext cx="11361906" cy="64527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1A6F87AA-1997-6F42-B51A-F73CBEE3AF98}"/>
              </a:ext>
            </a:extLst>
          </p:cNvPr>
          <p:cNvSpPr/>
          <p:nvPr/>
        </p:nvSpPr>
        <p:spPr>
          <a:xfrm>
            <a:off x="5233480" y="2276272"/>
            <a:ext cx="4972404" cy="3701742"/>
          </a:xfrm>
          <a:prstGeom prst="frame">
            <a:avLst>
              <a:gd name="adj1" fmla="val 13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E2A7EF8-9E64-0043-927F-741FECB9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r>
              <a:rPr kumimoji="1" lang="en-US" altLang="ko-KR"/>
              <a:t>0</a:t>
            </a:r>
            <a:r>
              <a:rPr kumimoji="1" lang="ko-KR" altLang="en-US"/>
              <a:t>대 여성 자살률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1311DE-26EA-2A4B-9391-7724A6FF7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89B1-65A2-3E4A-B19E-F5C8772293D2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73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코사다마">
      <a:dk1>
        <a:srgbClr val="000000"/>
      </a:dk1>
      <a:lt1>
        <a:srgbClr val="F4FFFA"/>
      </a:lt1>
      <a:dk2>
        <a:srgbClr val="2F2F2F"/>
      </a:dk2>
      <a:lt2>
        <a:srgbClr val="636363"/>
      </a:lt2>
      <a:accent1>
        <a:srgbClr val="6698D0"/>
      </a:accent1>
      <a:accent2>
        <a:srgbClr val="6EC3AA"/>
      </a:accent2>
      <a:accent3>
        <a:srgbClr val="2E485D"/>
      </a:accent3>
      <a:accent4>
        <a:srgbClr val="DFE0DE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2003</TotalTime>
  <Words>2162</Words>
  <Application>Microsoft Macintosh PowerPoint</Application>
  <PresentationFormat>와이드스크린</PresentationFormat>
  <Paragraphs>179</Paragraphs>
  <Slides>25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Apple SD Gothic Neo</vt:lpstr>
      <vt:lpstr>Apple SD Gothic Neo Heavy</vt:lpstr>
      <vt:lpstr>Apple SD Gothic Neo Light</vt:lpstr>
      <vt:lpstr>Apple SD Gothic Neo Medium</vt:lpstr>
      <vt:lpstr>Apple SD Gothic Neo SemiBold</vt:lpstr>
      <vt:lpstr>Apple SD Gothic Neo UltraLight</vt:lpstr>
      <vt:lpstr>APPLE SD GOTHICNEO EXTRABOLD</vt:lpstr>
      <vt:lpstr>맑은 고딕</vt:lpstr>
      <vt:lpstr>Arial</vt:lpstr>
      <vt:lpstr>Calibri</vt:lpstr>
      <vt:lpstr>Courier New</vt:lpstr>
      <vt:lpstr>Office 테마</vt:lpstr>
      <vt:lpstr>PowerPoint 프레젠테이션</vt:lpstr>
      <vt:lpstr>목 차</vt:lpstr>
      <vt:lpstr>PowerPoint 프레젠테이션</vt:lpstr>
      <vt:lpstr>PowerPoint 프레젠테이션</vt:lpstr>
      <vt:lpstr>‘조용한’ 학살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‘20대 여성 코호트’에 영향을 미치는 요인들 : 열악한 사회적 환경</vt:lpstr>
      <vt:lpstr>‘20대 여성 코호트’에 영향을 미치는 요인들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무엇이 20대 여성을 죽게 하나?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김윤진</dc:creator>
  <cp:lastModifiedBy>김윤진</cp:lastModifiedBy>
  <cp:revision>4</cp:revision>
  <dcterms:created xsi:type="dcterms:W3CDTF">2021-08-28T14:56:09Z</dcterms:created>
  <dcterms:modified xsi:type="dcterms:W3CDTF">2021-09-10T08:15:31Z</dcterms:modified>
</cp:coreProperties>
</file>